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43"/>
  </p:notesMasterIdLst>
  <p:sldIdLst>
    <p:sldId id="2147482234" r:id="rId7"/>
    <p:sldId id="2147480783" r:id="rId8"/>
    <p:sldId id="2088" r:id="rId9"/>
    <p:sldId id="2147480217" r:id="rId10"/>
    <p:sldId id="2147482227" r:id="rId11"/>
    <p:sldId id="2147482228" r:id="rId12"/>
    <p:sldId id="2147482229" r:id="rId13"/>
    <p:sldId id="2147480063" r:id="rId14"/>
    <p:sldId id="2147480215" r:id="rId15"/>
    <p:sldId id="2147480771" r:id="rId16"/>
    <p:sldId id="2147482232" r:id="rId17"/>
    <p:sldId id="2147480780" r:id="rId18"/>
    <p:sldId id="2147480143" r:id="rId19"/>
    <p:sldId id="342" r:id="rId20"/>
    <p:sldId id="356" r:id="rId21"/>
    <p:sldId id="2147480773" r:id="rId22"/>
    <p:sldId id="2147480204" r:id="rId23"/>
    <p:sldId id="2147480203" r:id="rId24"/>
    <p:sldId id="2147480788" r:id="rId25"/>
    <p:sldId id="2147480772" r:id="rId26"/>
    <p:sldId id="2147479960" r:id="rId27"/>
    <p:sldId id="2147479559" r:id="rId28"/>
    <p:sldId id="2147480218" r:id="rId29"/>
    <p:sldId id="2147480214" r:id="rId30"/>
    <p:sldId id="2147482224" r:id="rId31"/>
    <p:sldId id="2147482225" r:id="rId32"/>
    <p:sldId id="2147480137" r:id="rId33"/>
    <p:sldId id="2147480757" r:id="rId34"/>
    <p:sldId id="2147480785" r:id="rId35"/>
    <p:sldId id="2147482230" r:id="rId36"/>
    <p:sldId id="2147482231" r:id="rId37"/>
    <p:sldId id="2147482130" r:id="rId38"/>
    <p:sldId id="2147480807" r:id="rId39"/>
    <p:sldId id="2147480151" r:id="rId40"/>
    <p:sldId id="2147482233" r:id="rId41"/>
    <p:sldId id="2147482235" r:id="rId4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F1ED5-6D87-E644-A839-9AA2DBCF082F}" v="165" dt="2023-11-22T10:50:25.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84992" autoAdjust="0"/>
  </p:normalViewPr>
  <p:slideViewPr>
    <p:cSldViewPr snapToGrid="0">
      <p:cViewPr varScale="1">
        <p:scale>
          <a:sx n="138" d="100"/>
          <a:sy n="138" d="100"/>
        </p:scale>
        <p:origin x="2460" y="31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02/15/2025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he-decoder.com/deeper-insights-for-ai-language-models-chain-of-thought-prompting-as-a-key-facto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600" b="0" i="0" dirty="0">
                <a:solidFill>
                  <a:srgbClr val="292929"/>
                </a:solidFill>
                <a:effectLst/>
                <a:latin typeface="source-serif-pro"/>
              </a:rPr>
              <a:t>GPT-3 has approximately 175 billion (</a:t>
            </a:r>
            <a:r>
              <a:rPr lang="en-US" sz="1600" b="0" i="0" dirty="0" err="1">
                <a:solidFill>
                  <a:srgbClr val="292929"/>
                </a:solidFill>
                <a:effectLst/>
                <a:latin typeface="source-serif-pro"/>
              </a:rPr>
              <a:t>miljard</a:t>
            </a:r>
            <a:r>
              <a:rPr lang="en-US" sz="1600" b="0" i="0" dirty="0">
                <a:solidFill>
                  <a:srgbClr val="292929"/>
                </a:solidFill>
                <a:effectLst/>
                <a:latin typeface="source-serif-pro"/>
              </a:rPr>
              <a:t>) parameters. </a:t>
            </a:r>
          </a:p>
          <a:p>
            <a:pPr algn="l">
              <a:buFont typeface="+mj-lt"/>
              <a:buNone/>
            </a:pPr>
            <a:endParaRPr lang="en-US" sz="1600" b="0" i="0" dirty="0">
              <a:solidFill>
                <a:srgbClr val="FBFBFB"/>
              </a:solidFill>
              <a:effectLst/>
              <a:latin typeface="Maven Pro"/>
              <a:ea typeface="Calibri" panose="020F0502020204030204" pitchFamily="34" charset="0"/>
              <a:cs typeface="Times New Roman" panose="02020603050405020304" pitchFamily="18" charset="0"/>
            </a:endParaRPr>
          </a:p>
          <a:p>
            <a:pPr algn="l">
              <a:buFont typeface="+mj-lt"/>
              <a:buNone/>
            </a:pPr>
            <a:r>
              <a:rPr lang="en-US" sz="1200" b="0" i="0" dirty="0">
                <a:solidFill>
                  <a:srgbClr val="292929"/>
                </a:solidFill>
                <a:effectLst/>
                <a:latin typeface="source-serif-pro"/>
              </a:rPr>
              <a:t>In contrast, the human brain 60 trillion (</a:t>
            </a:r>
            <a:r>
              <a:rPr lang="en-US" sz="1200" b="0" i="0" dirty="0" err="1">
                <a:solidFill>
                  <a:srgbClr val="292929"/>
                </a:solidFill>
                <a:effectLst/>
                <a:latin typeface="source-serif-pro"/>
              </a:rPr>
              <a:t>biljoen</a:t>
            </a:r>
            <a:r>
              <a:rPr lang="en-US" sz="1200" b="0" i="0" dirty="0">
                <a:solidFill>
                  <a:srgbClr val="292929"/>
                </a:solidFill>
                <a:effectLst/>
                <a:latin typeface="source-serif-pro"/>
              </a:rPr>
              <a:t>) parameters or about 300x more parameters than GPT-3</a:t>
            </a:r>
          </a:p>
          <a:p>
            <a:pPr>
              <a:lnSpc>
                <a:spcPct val="107000"/>
              </a:lnSpc>
              <a:spcAft>
                <a:spcPts val="800"/>
              </a:spcAft>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16161D"/>
                </a:solidFill>
                <a:effectLst/>
                <a:latin typeface="HKGothicNo2"/>
              </a:rPr>
              <a:t>Along with its high dimensions, the cost of training GPT-3 was over 4.6 million dollars using Tesla V100 GPU Azure cloud instances and took 9 days to train. </a:t>
            </a:r>
            <a:r>
              <a:rPr lang="en-US" sz="1200" b="0" i="0" dirty="0">
                <a:solidFill>
                  <a:srgbClr val="150727"/>
                </a:solidFill>
                <a:effectLst/>
                <a:latin typeface="Camphor"/>
              </a:rPr>
              <a:t>Similarly, if this model was trained on a single RTX 8000, assuming 15 TFLOPS, it would take 665 years to </a:t>
            </a:r>
            <a:r>
              <a:rPr lang="en-CA" sz="1200" b="0" i="0" dirty="0">
                <a:solidFill>
                  <a:srgbClr val="150727"/>
                </a:solidFill>
                <a:effectLst/>
                <a:latin typeface="Camphor"/>
              </a:rPr>
              <a:t>train and run. </a:t>
            </a:r>
            <a:endParaRPr lang="en-CA" sz="12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GPT-3 shows that language model performance scales as model size, dataset size, and the amount of computation increase. GPT-3 studies show that the model is a general solution for many downstream NLP tasks </a:t>
            </a:r>
            <a:r>
              <a:rPr lang="en-US" sz="1200" b="1" i="0" dirty="0">
                <a:solidFill>
                  <a:srgbClr val="150727"/>
                </a:solidFill>
                <a:effectLst/>
                <a:latin typeface="Camphor"/>
              </a:rPr>
              <a:t>without fine-tuning</a:t>
            </a:r>
            <a:r>
              <a:rPr lang="en-US" sz="1200" b="0" i="0" dirty="0">
                <a:solidFill>
                  <a:srgbClr val="150727"/>
                </a:solidFill>
                <a:effectLst/>
                <a:latin typeface="Camphor"/>
              </a:rPr>
              <a:t>. In other words, it can solve </a:t>
            </a:r>
            <a:r>
              <a:rPr lang="en-US" sz="1200" b="0" i="0" dirty="0" err="1">
                <a:solidFill>
                  <a:srgbClr val="150727"/>
                </a:solidFill>
                <a:effectLst/>
                <a:latin typeface="Camphor"/>
              </a:rPr>
              <a:t>practicily</a:t>
            </a:r>
            <a:r>
              <a:rPr lang="en-US" sz="1200" b="0" i="0" dirty="0">
                <a:solidFill>
                  <a:srgbClr val="150727"/>
                </a:solidFill>
                <a:effectLst/>
                <a:latin typeface="Camphor"/>
              </a:rPr>
              <a:t> any NLP task that you throw at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In addition, GPT-3 demonstrates that a language model trained on enough data can solve NLP tasks that it has never encountered. This </a:t>
            </a:r>
            <a:r>
              <a:rPr lang="en-US" sz="1200" b="0" i="0" dirty="0">
                <a:solidFill>
                  <a:srgbClr val="FBFBFB"/>
                </a:solidFill>
                <a:effectLst/>
                <a:latin typeface="Maven Pro"/>
              </a:rPr>
              <a:t>raises the question of which </a:t>
            </a:r>
            <a:r>
              <a:rPr lang="en-US" sz="1200" b="1" i="0" dirty="0">
                <a:solidFill>
                  <a:srgbClr val="FBFBFB"/>
                </a:solidFill>
                <a:effectLst/>
                <a:latin typeface="Maven Pro"/>
              </a:rPr>
              <a:t>undiscovered abilities remain in large language models</a:t>
            </a:r>
            <a:r>
              <a:rPr lang="en-US" sz="1200" b="0" i="0" dirty="0">
                <a:solidFill>
                  <a:srgbClr val="FBFBFB"/>
                </a:solidFill>
                <a:effectLst/>
                <a:latin typeface="Maven Pro"/>
              </a:rPr>
              <a:t> or other AI systems. According to a recent study, since the release of GPT3 , we have discovered 137 emergent new abilities. While individual cases might be dismissed as curiosities, an accumulation of phase transitions suggests a possible qualitative leap beyond a certain level of scaling. For example, </a:t>
            </a:r>
            <a:r>
              <a:rPr lang="en-US" sz="1200" b="0" i="0" dirty="0">
                <a:effectLst/>
                <a:latin typeface="Maven Pro"/>
                <a:hlinkClick r:id="rId3"/>
              </a:rPr>
              <a:t>chain-of-thought prompting</a:t>
            </a:r>
            <a:r>
              <a:rPr lang="en-US" sz="1200" b="0" i="0" dirty="0">
                <a:solidFill>
                  <a:srgbClr val="FBFBFB"/>
                </a:solidFill>
                <a:effectLst/>
                <a:latin typeface="Maven Pro"/>
              </a:rPr>
              <a:t> , which was just recently discovered, works only when a certain number of parameters is reached.</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55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Token (are numbers)</a:t>
            </a:r>
            <a:br>
              <a:rPr lang="en-US" dirty="0"/>
            </a:br>
            <a:r>
              <a:rPr lang="en-US" dirty="0"/>
              <a:t>Numbers go into the model</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 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a:t>
            </a:r>
          </a:p>
          <a:p>
            <a:endParaRPr lang="en-US"/>
          </a:p>
          <a:p>
            <a:r>
              <a:rPr lang="en-US"/>
              <a:t>N tokens in</a:t>
            </a:r>
          </a:p>
          <a:p>
            <a:r>
              <a:rPr lang="en-US"/>
              <a:t>1 token out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56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and so on</a:t>
            </a:r>
            <a:r>
              <a:rPr lang="en-US" b="0" i="0" dirty="0">
                <a:solidFill>
                  <a:srgbClr val="555555"/>
                </a:solidFill>
                <a:effectLst/>
                <a:latin typeface="vendetta"/>
              </a:rPr>
              <a:t> u</a:t>
            </a:r>
            <a:r>
              <a:rPr lang="en-US" dirty="0"/>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a:t>
            </a:r>
            <a:r>
              <a:rPr lang="en-US" dirty="0" err="1"/>
              <a:t>determistic</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creativity or 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986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Service allows you to generate content using the API.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with your business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050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037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50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45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9793B-B01C-6457-D13C-1F55B3469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03D14-6D23-F946-F1D4-9BEBFC9F2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79767-5A48-F020-10BD-D611B62855A1}"/>
              </a:ext>
            </a:extLst>
          </p:cNvPr>
          <p:cNvSpPr>
            <a:spLocks noGrp="1"/>
          </p:cNvSpPr>
          <p:nvPr>
            <p:ph type="body" idx="1"/>
          </p:nvPr>
        </p:nvSpPr>
        <p:spPr/>
        <p:txBody>
          <a:bodyPr/>
          <a:lstStyle/>
          <a:p>
            <a:r>
              <a:rPr lang="en-US" dirty="0"/>
              <a:t>Hi everyone</a:t>
            </a:r>
          </a:p>
          <a:p>
            <a:r>
              <a:rPr lang="en-US" dirty="0"/>
              <a:t>Welcome at part 2</a:t>
            </a:r>
            <a:br>
              <a:rPr lang="en-US" dirty="0">
                <a:cs typeface="+mn-lt"/>
              </a:rPr>
            </a:br>
            <a:r>
              <a:rPr lang="en-US" dirty="0"/>
              <a:t>In the first part we talked about the different models and how to interact with them.</a:t>
            </a:r>
          </a:p>
          <a:p>
            <a:r>
              <a:rPr lang="en-US"/>
              <a:t>In the next section we are going to dive a bit deeper and talk about some techniques to guide the models to create better answers.</a:t>
            </a:r>
          </a:p>
          <a:p>
            <a:endParaRPr lang="en-US" dirty="0"/>
          </a:p>
        </p:txBody>
      </p:sp>
      <p:sp>
        <p:nvSpPr>
          <p:cNvPr id="4" name="Header Placeholder 3">
            <a:extLst>
              <a:ext uri="{FF2B5EF4-FFF2-40B4-BE49-F238E27FC236}">
                <a16:creationId xmlns:a16="http://schemas.microsoft.com/office/drawing/2014/main" id="{4F7D8969-980E-6801-356B-252C4493DBF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8FE04AD-B87F-BA81-6A9D-BCD25A6C27F6}"/>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D28FF-ABE0-8467-4171-08F2B492DCCB}"/>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6CAF535-EF36-2A4F-CA3E-31BC713280B4}"/>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07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CPT 4 we have a system prompt</a:t>
            </a:r>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576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3F75-8E1F-B052-A114-C0CAB270F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A602A-5349-9EDF-D186-357E31567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9487-301C-CD5D-B3F9-66D66C03CD32}"/>
              </a:ext>
            </a:extLst>
          </p:cNvPr>
          <p:cNvSpPr>
            <a:spLocks noGrp="1"/>
          </p:cNvSpPr>
          <p:nvPr>
            <p:ph type="body" idx="1"/>
          </p:nvPr>
        </p:nvSpPr>
        <p:spPr/>
        <p:txBody>
          <a:bodyPr/>
          <a:lstStyle/>
          <a:p>
            <a:r>
              <a:rPr lang="en-US" dirty="0"/>
              <a:t>If you ask a model a fact like: Is Queen Elizabeth II still alive?</a:t>
            </a:r>
            <a:br>
              <a:rPr lang="en-US" dirty="0">
                <a:cs typeface="+mn-lt"/>
              </a:rPr>
            </a:br>
            <a:r>
              <a:rPr lang="en-US" dirty="0"/>
              <a:t>It might answer: YES!</a:t>
            </a:r>
            <a:br>
              <a:rPr lang="en-US" dirty="0">
                <a:cs typeface="+mn-lt"/>
              </a:rPr>
            </a:br>
            <a:r>
              <a:rPr lang="en-US" dirty="0"/>
              <a:t>This is because of the knowledge cut off for the training data used</a:t>
            </a:r>
            <a:br>
              <a:rPr lang="en-US" dirty="0"/>
            </a:br>
            <a:r>
              <a:rPr lang="en-US"/>
              <a:t>Most models have knowledge up to September 2021</a:t>
            </a:r>
          </a:p>
          <a:p>
            <a:endParaRPr lang="en-US" dirty="0"/>
          </a:p>
        </p:txBody>
      </p:sp>
      <p:sp>
        <p:nvSpPr>
          <p:cNvPr id="4" name="Header Placeholder 3">
            <a:extLst>
              <a:ext uri="{FF2B5EF4-FFF2-40B4-BE49-F238E27FC236}">
                <a16:creationId xmlns:a16="http://schemas.microsoft.com/office/drawing/2014/main" id="{364E3113-08B3-D4BD-B50D-22CB501472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6A7C20-7448-4E7E-51BF-F50FD278DB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93F56A-AE69-7DB1-23B6-E22B049AB57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DAB62D-F81B-4A6B-62E3-9BD40AD475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72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3329681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2281-DC9A-FA87-62B7-CC8921F6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95FD5-7B3C-296E-C0BC-291961A4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3C121-EE3A-1111-8046-2176BA7D8A50}"/>
              </a:ext>
            </a:extLst>
          </p:cNvPr>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endParaRPr lang="en-US" dirty="0"/>
          </a:p>
        </p:txBody>
      </p:sp>
      <p:sp>
        <p:nvSpPr>
          <p:cNvPr id="4" name="Header Placeholder 3">
            <a:extLst>
              <a:ext uri="{FF2B5EF4-FFF2-40B4-BE49-F238E27FC236}">
                <a16:creationId xmlns:a16="http://schemas.microsoft.com/office/drawing/2014/main" id="{9AB7F68D-2DE9-7629-6569-FF3F4E4D87D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819CF97-8288-B992-0D47-B47F23D3964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77D42F-6DBA-69F8-BAED-1C04EF46D9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E89BCF-686D-E2B2-5C74-8EAE57AB85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2951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00" dirty="0">
                <a:latin typeface="Calibri"/>
                <a:ea typeface="Calibri" panose="020F0502020204030204" pitchFamily="34" charset="0"/>
                <a:cs typeface="Calibri"/>
              </a:rPr>
              <a:t>We can add new knowledge in</a:t>
            </a:r>
            <a:r>
              <a:rPr lang="en-US" sz="1200" kern="100" dirty="0">
                <a:effectLst/>
                <a:latin typeface="Calibri"/>
                <a:ea typeface="Calibri" panose="020F0502020204030204" pitchFamily="34" charset="0"/>
                <a:cs typeface="Calibri"/>
              </a:rPr>
              <a:t> our system prompt</a:t>
            </a:r>
          </a:p>
          <a:p>
            <a:r>
              <a:rPr lang="en-US" sz="1200" kern="100" dirty="0">
                <a:effectLst/>
                <a:latin typeface="Calibri"/>
                <a:ea typeface="Calibri" panose="020F0502020204030204" pitchFamily="34" charset="0"/>
                <a:cs typeface="Calibri"/>
              </a:rPr>
              <a:t>- Specifying the task</a:t>
            </a:r>
            <a:br>
              <a:rPr lang="en-US" sz="1200" kern="100" dirty="0">
                <a:effectLst/>
                <a:latin typeface="Calibri" panose="020F0502020204030204" pitchFamily="34" charset="0"/>
                <a:ea typeface="Calibri" panose="020F0502020204030204" pitchFamily="34" charset="0"/>
                <a:cs typeface="Calibri"/>
              </a:rPr>
            </a:br>
            <a:r>
              <a:rPr lang="en-US" sz="1200" kern="100" dirty="0">
                <a:effectLst/>
                <a:latin typeface="Calibri"/>
                <a:ea typeface="Calibri" panose="020F0502020204030204" pitchFamily="34" charset="0"/>
                <a:cs typeface="Calibri"/>
              </a:rPr>
              <a:t>- Adding the documents</a:t>
            </a:r>
            <a:r>
              <a:rPr lang="en-US" kern="100" dirty="0">
                <a:latin typeface="Calibri"/>
                <a:ea typeface="Calibri" panose="020F0502020204030204" pitchFamily="34" charset="0"/>
                <a:cs typeface="Calibri"/>
              </a:rPr>
              <a:t> / new knowledge</a:t>
            </a:r>
            <a:endParaRPr lang="en-US" sz="1200" kern="100" dirty="0">
              <a:effectLst/>
              <a:latin typeface="Calibri" panose="020F0502020204030204" pitchFamily="34" charset="0"/>
              <a:ea typeface="Calibri" panose="020F0502020204030204" pitchFamily="34" charset="0"/>
              <a:cs typeface="Calibri"/>
            </a:endParaRPr>
          </a:p>
          <a:p>
            <a:pPr marL="0" marR="0" lvl="0" indent="0" algn="l">
              <a:spcBef>
                <a:spcPts val="0"/>
              </a:spcBef>
              <a:spcAft>
                <a:spcPts val="0"/>
              </a:spcAft>
              <a:buFont typeface="Calibri" panose="020F0502020204030204" pitchFamily="34" charset="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Ask the question and now we get results about our data</a:t>
            </a:r>
          </a:p>
          <a:p>
            <a:pPr marL="0" marR="0" lvl="0" indent="0" algn="l">
              <a:spcBef>
                <a:spcPts val="0"/>
              </a:spcBef>
              <a:spcAft>
                <a:spcPts val="0"/>
              </a:spcAft>
              <a:buFont typeface="Calibri" panose="020F0502020204030204" pitchFamily="34" charset="0"/>
              <a:buNone/>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53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 to mention some key takeaways from working with LLMs. </a:t>
            </a:r>
          </a:p>
          <a:p>
            <a:endParaRPr lang="en-US" dirty="0"/>
          </a:p>
          <a:p>
            <a:pPr marL="228600" indent="-228600">
              <a:buAutoNum type="arabicParenR"/>
            </a:pPr>
            <a:r>
              <a:rPr lang="en-US" dirty="0"/>
              <a:t>Models wont replace developers – These models still require developer guidance in order to make the output useful. Without the guidance of skilled developers a lot of the output is not useable. Think of this more of a developer productivity enhancer than a replacement. </a:t>
            </a:r>
          </a:p>
          <a:p>
            <a:pPr marL="228600" indent="-228600">
              <a:buAutoNum type="arabicParenR"/>
            </a:pPr>
            <a:r>
              <a:rPr lang="en-US" dirty="0"/>
              <a:t>When using models – It helps tremendously to specify the knowledge-level you need. For example, to increase the probability of an intelligent answer try telling the model it has a high IQ. On the contrary if you need a simplified answer you can say something like answer as if I were a 5 year old. Another thing to keep in mind is making sure you are writing detailed prompts with examples. You were shown this today when looking at the zero-shot vs. few-shot prompt and how providing structure to the output can help generate a desired solution.</a:t>
            </a:r>
          </a:p>
          <a:p>
            <a:pPr marL="228600" indent="-228600">
              <a:buAutoNum type="arabicParenR"/>
            </a:pPr>
            <a:r>
              <a:rPr lang="en-US" dirty="0"/>
              <a:t>When building AI apps – Prompt tuning is key, this is the lowest hanging fruit and most cost-efficient. Once you’ve exhausted prompt tuning try thinking of fine-tuning or moving to a bigger model. You also want to keep UI in mind and lastly if cost is a factor you want to make sure that you use the smallest model that meets your business needs. If GPT4 is the only model that meets your needs out of the box try seeing if you can use that while also tuning GPT3.5 to see if you can get comparable results. </a:t>
            </a:r>
          </a:p>
          <a:p>
            <a:pPr marL="228600" indent="-228600">
              <a:buAutoNum type="arabicParenR"/>
            </a:pPr>
            <a:endParaRPr lang="en-US" dirty="0"/>
          </a:p>
          <a:p>
            <a:pPr marL="228600" indent="-228600">
              <a:buAutoNum type="arabicParen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1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0AEA-C3B8-9A04-3E8B-9B6C1602D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F8C35-52D9-5631-DBE2-CD26256762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2F34B-0CDA-D338-12AE-F10C6D7ADB0A}"/>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Then came Deep learning a machine learning technique that uses neural</a:t>
            </a:r>
            <a:r>
              <a:rPr lang="en-US" sz="1800" dirty="0">
                <a:solidFill>
                  <a:srgbClr val="D1D5DB"/>
                </a:solidFill>
                <a:latin typeface="Söhne"/>
              </a:rPr>
              <a:t> </a:t>
            </a:r>
            <a:endParaRPr lang="en-US" sz="1800" b="0" i="0" kern="1200" dirty="0">
              <a:solidFill>
                <a:srgbClr val="D1D5DB"/>
              </a:solidFill>
              <a:effectLst/>
              <a:latin typeface="Söhne"/>
              <a:ea typeface="+mn-ea"/>
              <a:cs typeface="+mn-cs"/>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"neural networks,“ are mathematical models inspired by the structure and function of the human brain</a:t>
            </a:r>
            <a:endParaRPr lang="en-US" dirty="0">
              <a:effectLst/>
            </a:endParaRPr>
          </a:p>
          <a:p>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4B55ACD8-8036-4BCA-28BB-CFFF4D25814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17F23B2-1B58-512B-42BA-76F713C4F5B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F34E1E-BCAA-8120-2C64-5D6D0BD35E2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6E2D608D-0EED-75C3-B677-EC0207242D4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41802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B0EA2-B5CF-A435-23DE-4F93E6E0D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EFE43-CF91-94F9-E89B-92ED9148F8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1EB932B-EF8F-94B4-E535-34F3B33E2ADB}"/>
              </a:ext>
            </a:extLst>
          </p:cNvPr>
          <p:cNvSpPr>
            <a:spLocks noGrp="1"/>
          </p:cNvSpPr>
          <p:nvPr>
            <p:ph type="body" idx="1"/>
          </p:nvPr>
        </p:nvSpPr>
        <p:spPr/>
        <p:txBody>
          <a:bodyPr/>
          <a:lstStyle/>
          <a:p>
            <a:r>
              <a:rPr lang="en-US" b="1" dirty="0"/>
              <a:t>What is Generative AI and where does it fit into the scope of AI?</a:t>
            </a:r>
          </a:p>
          <a:p>
            <a:pPr algn="l"/>
            <a:r>
              <a:rPr lang="en-US" b="0" i="0" dirty="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endParaRPr lang="en-US" b="0" i="0">
              <a:solidFill>
                <a:srgbClr val="D1D5DB"/>
              </a:solidFill>
              <a:effectLst/>
              <a:latin typeface="Söhne"/>
            </a:endParaRPr>
          </a:p>
          <a:p>
            <a:pPr algn="l"/>
            <a:r>
              <a:rPr lang="en-US" b="0" i="1" dirty="0">
                <a:solidFill>
                  <a:srgbClr val="D1D5DB"/>
                </a:solidFill>
                <a:effectLst/>
                <a:latin typeface="Söhne"/>
              </a:rPr>
              <a:t>Shortened: </a:t>
            </a:r>
            <a:r>
              <a:rPr lang="en-US" b="0" i="0" dirty="0">
                <a:solidFill>
                  <a:srgbClr val="D1D5DB"/>
                </a:solidFill>
                <a:effectLst/>
                <a:latin typeface="Söhne"/>
              </a:rPr>
              <a:t>Generative AI is a subfield of Artificial intelligence</a:t>
            </a:r>
            <a:r>
              <a:rPr lang="en-US" b="0" i="1" dirty="0">
                <a:solidFill>
                  <a:srgbClr val="D1D5DB"/>
                </a:solidFill>
                <a:effectLst/>
                <a:latin typeface="Söhne"/>
              </a:rPr>
              <a:t> </a:t>
            </a:r>
            <a:r>
              <a:rPr lang="en-US" b="0" i="0" dirty="0">
                <a:solidFill>
                  <a:srgbClr val="D1D5DB"/>
                </a:solidFill>
                <a:effectLst/>
                <a:latin typeface="Söhne"/>
              </a:rPr>
              <a:t>aimed at designing algorithms that learn from a dataset's probability distribution to create new, similar examples, such as images, text, or speech.</a:t>
            </a:r>
            <a:endParaRPr lang="en-US" b="0" i="1" dirty="0">
              <a:solidFill>
                <a:srgbClr val="D1D5DB"/>
              </a:solidFill>
              <a:effectLst/>
              <a:latin typeface="Söhne"/>
            </a:endParaRPr>
          </a:p>
          <a:p>
            <a:pPr algn="l"/>
            <a:endParaRPr lang="en-US" b="1"/>
          </a:p>
        </p:txBody>
      </p:sp>
      <p:sp>
        <p:nvSpPr>
          <p:cNvPr id="4" name="Header Placeholder 3">
            <a:extLst>
              <a:ext uri="{FF2B5EF4-FFF2-40B4-BE49-F238E27FC236}">
                <a16:creationId xmlns:a16="http://schemas.microsoft.com/office/drawing/2014/main" id="{EEFA4355-702F-A782-73A3-5C565EEDA03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62EB26B-47EC-B821-383C-634DEA8BE8F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E4509-507B-7B58-D434-EC49228998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BB108A1F-50DC-D889-E468-7E6BE800B30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4953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dirty="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000" dirty="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000" dirty="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p>
          <a:p>
            <a:pPr>
              <a:lnSpc>
                <a:spcPct val="107000"/>
              </a:lnSpc>
              <a:spcAft>
                <a:spcPts val="800"/>
              </a:spcAft>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0" i="0" dirty="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b="0" i="0" dirty="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41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AU" sz="1600" b="0" i="0" dirty="0">
                <a:solidFill>
                  <a:srgbClr val="292929"/>
                </a:solidFill>
                <a:effectLst/>
                <a:latin typeface="source-serif-pro"/>
              </a:rPr>
              <a:t>Let’s talk about some of the models that helped kick start the revolution for LLM, BERT-Large and Turing-NLG</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BERT was developed by Google in 2018 and was one of the first Transformer models, which we are not familiar with from ChatGPT. It was revolutionary in how it handled NLP tasks</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Turing-NLG was developed by Microsoft in 2020. It’s also a transformer model but it can undertake zero-shot learning tasks, meaning it can undertake things like summarisation of a document that it wasn’t previously trained on.</a:t>
            </a: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2/15/2025 2:13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0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02/15/2025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02/15/2025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02/15/2025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02/15/2025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02/15/2025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02/15/2025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02/15/2025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02/15/2025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02/15/2025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02/15/2025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02/15/2025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2/15/2025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2/15/2025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2/15/2025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2/15/2025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2/15/2025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2/15/2025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image" Target="../media/image11.png"/><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2.sv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theme" Target="../theme/theme3.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2/15/2025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02/15/2025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43.xml"/><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02.xml"/><Relationship Id="rId5" Type="http://schemas.openxmlformats.org/officeDocument/2006/relationships/image" Target="../media/image52.png"/><Relationship Id="rId4" Type="http://schemas.openxmlformats.org/officeDocument/2006/relationships/image" Target="../media/image51.sv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43.xml"/><Relationship Id="rId4" Type="http://schemas.openxmlformats.org/officeDocument/2006/relationships/image" Target="../media/image88.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56.png"/><Relationship Id="rId11" Type="http://schemas.openxmlformats.org/officeDocument/2006/relationships/image" Target="../media/image52.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43.xml"/><Relationship Id="rId4" Type="http://schemas.openxmlformats.org/officeDocument/2006/relationships/image" Target="../media/image88.sv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43.xml"/><Relationship Id="rId4" Type="http://schemas.openxmlformats.org/officeDocument/2006/relationships/image" Target="../media/image88.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03.xml"/><Relationship Id="rId6" Type="http://schemas.openxmlformats.org/officeDocument/2006/relationships/image" Target="../media/image56.png"/><Relationship Id="rId11" Type="http://schemas.openxmlformats.org/officeDocument/2006/relationships/image" Target="../media/image52.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1.jpeg"/><Relationship Id="rId21" Type="http://schemas.openxmlformats.org/officeDocument/2006/relationships/image" Target="../media/image78.png"/><Relationship Id="rId7" Type="http://schemas.openxmlformats.org/officeDocument/2006/relationships/image" Target="../media/image64.jpe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7.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68.png"/><Relationship Id="rId24" Type="http://schemas.openxmlformats.org/officeDocument/2006/relationships/image" Target="../media/image81.svg"/><Relationship Id="rId5" Type="http://schemas.openxmlformats.org/officeDocument/2006/relationships/image" Target="../media/image63.pn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svg"/><Relationship Id="rId19" Type="http://schemas.openxmlformats.org/officeDocument/2006/relationships/image" Target="../media/image76.png"/><Relationship Id="rId4" Type="http://schemas.openxmlformats.org/officeDocument/2006/relationships/image" Target="../media/image62.jpe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6350766" y="1678921"/>
            <a:ext cx="3874728" cy="3874728"/>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4985393" y="4656797"/>
            <a:ext cx="1505383" cy="1505383"/>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3425207"/>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147878"/>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884528" y="3686817"/>
            <a:ext cx="3156772"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884528" y="5392807"/>
            <a:ext cx="1841934"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4038670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Freeform: Shape 7">
            <a:extLst>
              <a:ext uri="{FF2B5EF4-FFF2-40B4-BE49-F238E27FC236}">
                <a16:creationId xmlns:a16="http://schemas.microsoft.com/office/drawing/2014/main" id="{96411967-909B-279F-8FA8-97077844F2F7}"/>
              </a:ext>
            </a:extLst>
          </p:cNvPr>
          <p:cNvSpPr/>
          <p:nvPr/>
        </p:nvSpPr>
        <p:spPr>
          <a:xfrm>
            <a:off x="5502253" y="1573605"/>
            <a:ext cx="4747527" cy="4633806"/>
          </a:xfrm>
          <a:custGeom>
            <a:avLst/>
            <a:gdLst>
              <a:gd name="connsiteX0" fmla="*/ 0 w 5703617"/>
              <a:gd name="connsiteY0" fmla="*/ 2851809 h 5703617"/>
              <a:gd name="connsiteX1" fmla="*/ 2851809 w 5703617"/>
              <a:gd name="connsiteY1" fmla="*/ 0 h 5703617"/>
              <a:gd name="connsiteX2" fmla="*/ 5703618 w 5703617"/>
              <a:gd name="connsiteY2" fmla="*/ 2851809 h 5703617"/>
              <a:gd name="connsiteX3" fmla="*/ 2851809 w 5703617"/>
              <a:gd name="connsiteY3" fmla="*/ 5703618 h 5703617"/>
              <a:gd name="connsiteX4" fmla="*/ 0 w 5703617"/>
              <a:gd name="connsiteY4" fmla="*/ 2851809 h 5703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17" h="5703617">
                <a:moveTo>
                  <a:pt x="0" y="2851809"/>
                </a:moveTo>
                <a:cubicBezTo>
                  <a:pt x="0" y="1276798"/>
                  <a:pt x="1276798" y="0"/>
                  <a:pt x="2851809" y="0"/>
                </a:cubicBezTo>
                <a:cubicBezTo>
                  <a:pt x="4426820" y="0"/>
                  <a:pt x="5703618" y="1276798"/>
                  <a:pt x="5703618" y="2851809"/>
                </a:cubicBezTo>
                <a:cubicBezTo>
                  <a:pt x="5703618" y="4426820"/>
                  <a:pt x="4426820" y="5703618"/>
                  <a:pt x="2851809" y="5703618"/>
                </a:cubicBezTo>
                <a:cubicBezTo>
                  <a:pt x="1276798" y="5703618"/>
                  <a:pt x="0" y="4426820"/>
                  <a:pt x="0" y="2851809"/>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4003689" y="3993709"/>
            <a:ext cx="1347905" cy="1347905"/>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3480010" y="5230743"/>
            <a:ext cx="523679" cy="523679"/>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70" name="TextBox 69">
            <a:extLst>
              <a:ext uri="{FF2B5EF4-FFF2-40B4-BE49-F238E27FC236}">
                <a16:creationId xmlns:a16="http://schemas.microsoft.com/office/drawing/2014/main" id="{CD14702B-F256-D581-969D-D0874617E190}"/>
              </a:ext>
            </a:extLst>
          </p:cNvPr>
          <p:cNvSpPr txBox="1"/>
          <p:nvPr/>
        </p:nvSpPr>
        <p:spPr>
          <a:xfrm>
            <a:off x="1078925" y="317723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175B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GPT-3</a:t>
            </a:r>
            <a:endPar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4406051"/>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25271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12" name="Straight Connector 11">
            <a:extLst>
              <a:ext uri="{FF2B5EF4-FFF2-40B4-BE49-F238E27FC236}">
                <a16:creationId xmlns:a16="http://schemas.microsoft.com/office/drawing/2014/main" id="{1FDEF568-D8DB-B33A-82DC-C4BEE00B1F1B}"/>
              </a:ext>
            </a:extLst>
          </p:cNvPr>
          <p:cNvCxnSpPr>
            <a:cxnSpLocks/>
          </p:cNvCxnSpPr>
          <p:nvPr/>
        </p:nvCxnSpPr>
        <p:spPr>
          <a:xfrm flipH="1">
            <a:off x="2254132" y="3438847"/>
            <a:ext cx="2995201"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254132" y="4674972"/>
            <a:ext cx="1683944"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254132" y="5489187"/>
            <a:ext cx="982559"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6636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1644626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49C5B1"/>
                </a:solidFill>
                <a:effectLst/>
                <a:uLnTx/>
                <a:uFillTx/>
                <a:latin typeface="Segoe UI Semibold"/>
                <a:ea typeface="+mn-ea"/>
                <a:cs typeface="Segoe UI" panose="020B0502040204020203" pitchFamily="34" charset="0"/>
              </a:rPr>
              <a:t>Tokens</a:t>
            </a:r>
          </a:p>
        </p:txBody>
      </p:sp>
    </p:spTree>
    <p:extLst>
      <p:ext uri="{BB962C8B-B14F-4D97-AF65-F5344CB8AC3E}">
        <p14:creationId xmlns:p14="http://schemas.microsoft.com/office/powerpoint/2010/main" val="290159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We</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need</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to</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stop</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anthrop</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omorph</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izing</a:t>
            </a:r>
            <a:endParaRPr kumimoji="0" lang="en-US" sz="1800" b="0" i="0" u="none" strike="noStrike" kern="1200" cap="none" spc="0" normalizeH="0" baseline="0" noProof="0" err="1">
              <a:ln>
                <a:noFill/>
              </a:ln>
              <a:solidFill>
                <a:prstClr val="white"/>
              </a:solidFill>
              <a:effectLst/>
              <a:uLnTx/>
              <a:uFillTx/>
              <a:latin typeface="Segoe UI"/>
              <a:ea typeface="+mn-ea"/>
              <a:cs typeface="+mn-cs"/>
            </a:endParaRPr>
          </a:p>
        </p:txBody>
      </p:sp>
      <p:sp>
        <p:nvSpPr>
          <p:cNvPr id="14" name="Title 1">
            <a:extLst>
              <a:ext uri="{FF2B5EF4-FFF2-40B4-BE49-F238E27FC236}">
                <a16:creationId xmlns:a16="http://schemas.microsoft.com/office/drawing/2014/main" id="{A304A012-6610-1554-2BFC-ABB4F35B6C9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15" name="Rounded Rectangle 14">
            <a:extLst>
              <a:ext uri="{FF2B5EF4-FFF2-40B4-BE49-F238E27FC236}">
                <a16:creationId xmlns:a16="http://schemas.microsoft.com/office/drawing/2014/main" id="{B9CC428F-0476-CE09-EBB7-A61AC4FA1E75}"/>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16" name="Rounded Rectangle 15">
            <a:extLst>
              <a:ext uri="{FF2B5EF4-FFF2-40B4-BE49-F238E27FC236}">
                <a16:creationId xmlns:a16="http://schemas.microsoft.com/office/drawing/2014/main" id="{15874307-289B-1B7C-A91B-B6C5CA58C69B}"/>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3606436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27479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609627" y="314480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1661955"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2715858"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3769761" y="3157758"/>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0" name="Rectangle: Rounded Corners 10">
            <a:extLst>
              <a:ext uri="{FF2B5EF4-FFF2-40B4-BE49-F238E27FC236}">
                <a16:creationId xmlns:a16="http://schemas.microsoft.com/office/drawing/2014/main" id="{74717E46-B151-548C-6F9C-1EA6130A3BD9}"/>
              </a:ext>
            </a:extLst>
          </p:cNvPr>
          <p:cNvSpPr/>
          <p:nvPr/>
        </p:nvSpPr>
        <p:spPr bwMode="auto">
          <a:xfrm>
            <a:off x="482405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1" name="Rectangle: Rounded Corners 10">
            <a:extLst>
              <a:ext uri="{FF2B5EF4-FFF2-40B4-BE49-F238E27FC236}">
                <a16:creationId xmlns:a16="http://schemas.microsoft.com/office/drawing/2014/main" id="{F45E4FCA-4CD6-1D5F-320E-77EDF23D863D}"/>
              </a:ext>
            </a:extLst>
          </p:cNvPr>
          <p:cNvSpPr/>
          <p:nvPr/>
        </p:nvSpPr>
        <p:spPr bwMode="auto">
          <a:xfrm>
            <a:off x="5871010"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884829"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nvGraphicFramePr>
        <p:xfrm>
          <a:off x="7906267"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bg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dirty="0">
                          <a:solidFill>
                            <a:schemeClr val="bg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dirty="0">
                          <a:solidFill>
                            <a:schemeClr val="bg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dirty="0">
                          <a:solidFill>
                            <a:schemeClr val="bg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dirty="0">
                          <a:solidFill>
                            <a:schemeClr val="bg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dirty="0">
                          <a:solidFill>
                            <a:schemeClr val="bg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bg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nvGraphicFramePr>
        <p:xfrm>
          <a:off x="8812525"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NL" sz="1400" dirty="0">
                          <a:solidFill>
                            <a:schemeClr val="bg1"/>
                          </a:solidFill>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GB" sz="1400" dirty="0">
                          <a:solidFill>
                            <a:schemeClr val="bg1"/>
                          </a:solidFill>
                        </a:rPr>
                        <a:t>a</a:t>
                      </a:r>
                      <a:r>
                        <a:rPr lang="en-NL" sz="1400" dirty="0">
                          <a:solidFill>
                            <a:schemeClr val="bg1"/>
                          </a:solidFill>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GB" sz="1400" dirty="0">
                          <a:solidFill>
                            <a:schemeClr val="bg1"/>
                          </a:solidFill>
                        </a:rPr>
                        <a:t>a</a:t>
                      </a:r>
                      <a:r>
                        <a:rPr lang="en-NL" sz="1400" dirty="0">
                          <a:solidFill>
                            <a:schemeClr val="bg1"/>
                          </a:solidFill>
                        </a:rPr>
                        <a:t>be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GB" sz="1400" dirty="0">
                          <a:solidFill>
                            <a:schemeClr val="bg1"/>
                          </a:solidFill>
                        </a:rPr>
                        <a:t>a</a:t>
                      </a:r>
                      <a:r>
                        <a:rPr lang="en-NL" sz="1400" dirty="0">
                          <a:solidFill>
                            <a:schemeClr val="bg1"/>
                          </a:solidFill>
                        </a:rPr>
                        <a:t>bi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NL" sz="1400" dirty="0">
                          <a:solidFill>
                            <a:schemeClr val="bg1"/>
                          </a:solidFill>
                        </a:rPr>
                        <a:t>abl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bg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8162942"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white"/>
                </a:solidFill>
                <a:effectLst/>
                <a:uLnTx/>
                <a:uFillTx/>
                <a:latin typeface="Segoe UI"/>
                <a:ea typeface="+mn-ea"/>
                <a:cs typeface="+mn-cs"/>
              </a:rPr>
              <a:t>p</a:t>
            </a:r>
          </a:p>
        </p:txBody>
      </p:sp>
    </p:spTree>
    <p:extLst>
      <p:ext uri="{BB962C8B-B14F-4D97-AF65-F5344CB8AC3E}">
        <p14:creationId xmlns:p14="http://schemas.microsoft.com/office/powerpoint/2010/main" val="330448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4457" y="1"/>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Interacting with LLM’s</a:t>
            </a:r>
          </a:p>
        </p:txBody>
      </p:sp>
    </p:spTree>
    <p:extLst>
      <p:ext uri="{BB962C8B-B14F-4D97-AF65-F5344CB8AC3E}">
        <p14:creationId xmlns:p14="http://schemas.microsoft.com/office/powerpoint/2010/main" val="819651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n-US" sz="5400" b="1" dirty="0">
                <a:solidFill>
                  <a:schemeClr val="bg1"/>
                </a:solidFill>
                <a:latin typeface="Segoe UI" panose="020B0502040204020203" pitchFamily="34" charset="0"/>
              </a:rPr>
              <a:t>Learn how to use OpenAI models using prompt engineering</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34825" y="4702070"/>
            <a:ext cx="5225314"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Job Title</a:t>
            </a:r>
          </a:p>
        </p:txBody>
      </p:sp>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54C81887-CA75-9310-73DB-6571C96A106D}"/>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44C6E314-2136-4CE8-2730-6E311803AB2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FA6E1B39-D7BD-D6F6-953A-9533383E3C02}"/>
              </a:ext>
            </a:extLst>
          </p:cNvPr>
          <p:cNvSpPr txBox="1"/>
          <p:nvPr/>
        </p:nvSpPr>
        <p:spPr>
          <a:xfrm>
            <a:off x="1025851" y="1690062"/>
            <a:ext cx="9803015" cy="34778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engineering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is a concept in Natural Language Processing (NLP) that involves embedding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descriptions of tasks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 in input to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the model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to output the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desired results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a:t>
            </a:r>
          </a:p>
        </p:txBody>
      </p:sp>
    </p:spTree>
    <p:extLst>
      <p:ext uri="{BB962C8B-B14F-4D97-AF65-F5344CB8AC3E}">
        <p14:creationId xmlns:p14="http://schemas.microsoft.com/office/powerpoint/2010/main" val="4202859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sp>
        <p:nvSpPr>
          <p:cNvPr id="18" name="Rectangle: Rounded Corners 32">
            <a:extLst>
              <a:ext uri="{FF2B5EF4-FFF2-40B4-BE49-F238E27FC236}">
                <a16:creationId xmlns:a16="http://schemas.microsoft.com/office/drawing/2014/main" id="{86AAF1D3-3B30-29B2-04D2-1A8954066C74}"/>
              </a:ext>
            </a:extLst>
          </p:cNvPr>
          <p:cNvSpPr/>
          <p:nvPr/>
        </p:nvSpPr>
        <p:spPr bwMode="auto">
          <a:xfrm>
            <a:off x="8043903" y="3254043"/>
            <a:ext cx="3650395" cy="3110799"/>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Rectangle: Rounded Corners 32">
            <a:extLst>
              <a:ext uri="{FF2B5EF4-FFF2-40B4-BE49-F238E27FC236}">
                <a16:creationId xmlns:a16="http://schemas.microsoft.com/office/drawing/2014/main" id="{F172B769-C89A-D033-636E-DEAA9D2225D5}"/>
              </a:ext>
            </a:extLst>
          </p:cNvPr>
          <p:cNvSpPr/>
          <p:nvPr/>
        </p:nvSpPr>
        <p:spPr bwMode="auto">
          <a:xfrm>
            <a:off x="497703" y="3254043"/>
            <a:ext cx="3650395" cy="3110798"/>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ectangle: Rounded Corners 32">
            <a:extLst>
              <a:ext uri="{FF2B5EF4-FFF2-40B4-BE49-F238E27FC236}">
                <a16:creationId xmlns:a16="http://schemas.microsoft.com/office/drawing/2014/main" id="{8CBB8EE0-6FAA-9127-9B8A-64153E83B1D9}"/>
              </a:ext>
            </a:extLst>
          </p:cNvPr>
          <p:cNvSpPr/>
          <p:nvPr/>
        </p:nvSpPr>
        <p:spPr bwMode="auto">
          <a:xfrm>
            <a:off x="4270803" y="4762500"/>
            <a:ext cx="3650395" cy="1612253"/>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369332"/>
          </a:xfrm>
        </p:spPr>
        <p:txBody>
          <a:bodyPr/>
          <a:lstStyle/>
          <a:p>
            <a:pPr marL="0" indent="0" algn="ctr" defTabSz="914400">
              <a:buNone/>
            </a:pPr>
            <a:r>
              <a:rPr lang="en-US" dirty="0">
                <a:solidFill>
                  <a:srgbClr val="49C5B1"/>
                </a:soli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9387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Write a tagline for a trip to planet Nura.</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Table customers, columns =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CustomerId</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FirstName,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LastName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Company, Address, City, State, Country,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PostalCode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222458"/>
            <a:chOff x="8127793" y="1869744"/>
            <a:chExt cx="3635565" cy="1222458"/>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222458"/>
            </a:xfrm>
            <a:prstGeom prst="roundRect">
              <a:avLst>
                <a:gd name="adj" fmla="val 655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19391"/>
              <a:ext cx="3288221" cy="96949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Photo realistic image of the planet Nura from space</a:t>
              </a: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Azure </a:t>
            </a:r>
            <a:r>
              <a:rPr kumimoji="0" lang="en-US" sz="4000" b="0" i="0" u="none" strike="noStrike" kern="1200" cap="none" spc="-50" normalizeH="0" baseline="0" noProof="0" err="1">
                <a:ln w="3175">
                  <a:noFill/>
                </a:ln>
                <a:gradFill>
                  <a:gsLst>
                    <a:gs pos="0">
                      <a:srgbClr val="FFFFFF"/>
                    </a:gs>
                    <a:gs pos="53000">
                      <a:srgbClr val="FFFFFF"/>
                    </a:gs>
                  </a:gsLst>
                  <a:lin ang="0" scaled="1"/>
                </a:gradFill>
                <a:effectLst/>
                <a:uLnTx/>
                <a:uFillTx/>
                <a:latin typeface="Segoe UI Semibold"/>
                <a:ea typeface="+mn-ea"/>
                <a:cs typeface="Segoe UI" pitchFamily="34" charset="0"/>
              </a:rPr>
              <a:t>OpenAI</a:t>
            </a: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Service</a:t>
            </a: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736081" y="3470912"/>
            <a:ext cx="322986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Discover the wonders of Planet Nura: A journey of cosmic exploration awaits!</a:t>
            </a:r>
          </a:p>
        </p:txBody>
      </p:sp>
      <p:sp>
        <p:nvSpPr>
          <p:cNvPr id="19" name="TextBox 18">
            <a:extLst>
              <a:ext uri="{FF2B5EF4-FFF2-40B4-BE49-F238E27FC236}">
                <a16:creationId xmlns:a16="http://schemas.microsoft.com/office/drawing/2014/main" id="{4D402A0C-FD74-17CB-38ED-3E5B948D8CC5}"/>
              </a:ext>
            </a:extLst>
          </p:cNvPr>
          <p:cNvSpPr txBox="1"/>
          <p:nvPr/>
        </p:nvSpPr>
        <p:spPr>
          <a:xfrm>
            <a:off x="4382126" y="4909749"/>
            <a:ext cx="3153984" cy="141577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236483" y="3476706"/>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49C5B1"/>
                </a:solidFill>
                <a:effectLst/>
                <a:uLnTx/>
                <a:uFillTx/>
                <a:latin typeface="Roboto Mono" panose="020B0604020202020204" pitchFamily="49" charset="0"/>
                <a:ea typeface="+mn-ea"/>
                <a:cs typeface="Segoe UI" panose="020B0502040204020203" pitchFamily="34" charset="0"/>
              </a:rPr>
              <a:t>Response</a:t>
            </a:r>
          </a:p>
        </p:txBody>
      </p:sp>
      <p:sp>
        <p:nvSpPr>
          <p:cNvPr id="26" name="Rectangle: Rounded Corners 74">
            <a:extLst>
              <a:ext uri="{FF2B5EF4-FFF2-40B4-BE49-F238E27FC236}">
                <a16:creationId xmlns:a16="http://schemas.microsoft.com/office/drawing/2014/main" id="{B54378E6-F71B-1942-1609-A056B388A2F4}"/>
              </a:ext>
            </a:extLst>
          </p:cNvPr>
          <p:cNvSpPr/>
          <p:nvPr/>
        </p:nvSpPr>
        <p:spPr>
          <a:xfrm>
            <a:off x="581317"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7" name="Rectangle: Rounded Corners 74">
            <a:extLst>
              <a:ext uri="{FF2B5EF4-FFF2-40B4-BE49-F238E27FC236}">
                <a16:creationId xmlns:a16="http://schemas.microsoft.com/office/drawing/2014/main" id="{A6390FB3-470C-0EFB-5911-19A9A5C69750}"/>
              </a:ext>
            </a:extLst>
          </p:cNvPr>
          <p:cNvSpPr/>
          <p:nvPr/>
        </p:nvSpPr>
        <p:spPr>
          <a:xfrm>
            <a:off x="4422343"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8" name="Rectangle: Rounded Corners 74">
            <a:extLst>
              <a:ext uri="{FF2B5EF4-FFF2-40B4-BE49-F238E27FC236}">
                <a16:creationId xmlns:a16="http://schemas.microsoft.com/office/drawing/2014/main" id="{F2C6801A-E6F0-FF41-460E-08892D16E0BD}"/>
              </a:ext>
            </a:extLst>
          </p:cNvPr>
          <p:cNvSpPr/>
          <p:nvPr/>
        </p:nvSpPr>
        <p:spPr>
          <a:xfrm>
            <a:off x="8217774"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146" name="Picture 2" descr="Photo realistic image of the planet Nura from space. ">
            <a:extLst>
              <a:ext uri="{FF2B5EF4-FFF2-40B4-BE49-F238E27FC236}">
                <a16:creationId xmlns:a16="http://schemas.microsoft.com/office/drawing/2014/main" id="{73FFC962-9708-6607-5015-139B4182D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5" b="14046"/>
          <a:stretch/>
        </p:blipFill>
        <p:spPr bwMode="auto">
          <a:xfrm>
            <a:off x="8202574" y="3826014"/>
            <a:ext cx="3333051" cy="23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2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42" presetClass="path" presetSubtype="0" decel="100000" fill="hold" nodeType="withEffect">
                                  <p:stCondLst>
                                    <p:cond delay="200"/>
                                  </p:stCondLst>
                                  <p:childTnLst>
                                    <p:animMotion origin="layout" path="M 1.04167E-6 -3.7037E-6 L 1.04167E-6 0.01806 " pathEditMode="relative" rAng="0" ptsTypes="AA">
                                      <p:cBhvr>
                                        <p:cTn id="25" dur="500" spd="-100000" fill="hold"/>
                                        <p:tgtEl>
                                          <p:spTgt spid="36"/>
                                        </p:tgtEl>
                                        <p:attrNameLst>
                                          <p:attrName>ppt_x</p:attrName>
                                          <p:attrName>ppt_y</p:attrName>
                                        </p:attrNameLst>
                                      </p:cBhvr>
                                      <p:rCtr x="0" y="903"/>
                                    </p:animMotion>
                                  </p:childTnLst>
                                </p:cTn>
                              </p:par>
                              <p:par>
                                <p:cTn id="26" presetID="10" presetClass="entr" presetSubtype="0" fill="hold" nodeType="withEffect">
                                  <p:stCondLst>
                                    <p:cond delay="4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nodeType="withEffect">
                                  <p:stCondLst>
                                    <p:cond delay="400"/>
                                  </p:stCondLst>
                                  <p:childTnLst>
                                    <p:animMotion origin="layout" path="M -4.16667E-6 -4.44444E-6 L -4.16667E-6 0.01806 " pathEditMode="relative" rAng="0" ptsTypes="AA">
                                      <p:cBhvr>
                                        <p:cTn id="30" dur="500" spd="-100000" fill="hold"/>
                                        <p:tgtEl>
                                          <p:spTgt spid="38"/>
                                        </p:tgtEl>
                                        <p:attrNameLst>
                                          <p:attrName>ppt_x</p:attrName>
                                          <p:attrName>ppt_y</p:attrName>
                                        </p:attrNameLst>
                                      </p:cBhvr>
                                      <p:rCtr x="0" y="903"/>
                                    </p:animMotion>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5" grpId="0" animBg="1"/>
      <p:bldP spid="3" grpId="0" build="p"/>
      <p:bldP spid="3" grpId="1" build="p"/>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4972108" y="2825079"/>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dirty="0"/>
              <a:t>Zero-shot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871364" y="2230799"/>
            <a:ext cx="3550736" cy="2726186"/>
            <a:chOff x="1253612" y="1342103"/>
            <a:chExt cx="4148702" cy="272618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72618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587743" y="1627978"/>
              <a:ext cx="3480440"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grpSp>
        <p:nvGrpSpPr>
          <p:cNvPr id="25" name="Group 24">
            <a:extLst>
              <a:ext uri="{FF2B5EF4-FFF2-40B4-BE49-F238E27FC236}">
                <a16:creationId xmlns:a16="http://schemas.microsoft.com/office/drawing/2014/main" id="{F2C578CD-937A-A5FA-CA31-AE494EEFF8FD}"/>
              </a:ext>
            </a:extLst>
          </p:cNvPr>
          <p:cNvGrpSpPr/>
          <p:nvPr/>
        </p:nvGrpSpPr>
        <p:grpSpPr>
          <a:xfrm>
            <a:off x="7756244" y="2079775"/>
            <a:ext cx="3550736" cy="3028233"/>
            <a:chOff x="1253612" y="4363677"/>
            <a:chExt cx="3550736" cy="3028233"/>
          </a:xfrm>
        </p:grpSpPr>
        <p:sp>
          <p:nvSpPr>
            <p:cNvPr id="14" name="Rounded Rectangle 12">
              <a:extLst>
                <a:ext uri="{FF2B5EF4-FFF2-40B4-BE49-F238E27FC236}">
                  <a16:creationId xmlns:a16="http://schemas.microsoft.com/office/drawing/2014/main" id="{132C7F64-B6C6-73DF-AAA1-8020F82CEEB0}"/>
                </a:ext>
              </a:extLst>
            </p:cNvPr>
            <p:cNvSpPr/>
            <p:nvPr/>
          </p:nvSpPr>
          <p:spPr bwMode="auto">
            <a:xfrm>
              <a:off x="1253612" y="4363677"/>
              <a:ext cx="3550736" cy="3028233"/>
            </a:xfrm>
            <a:prstGeom prst="roundRect">
              <a:avLst>
                <a:gd name="adj" fmla="val 423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0099AD5-E2AB-D9AA-D4D4-FFC515EEBFCE}"/>
                </a:ext>
              </a:extLst>
            </p:cNvPr>
            <p:cNvSpPr txBox="1"/>
            <p:nvPr/>
          </p:nvSpPr>
          <p:spPr>
            <a:xfrm>
              <a:off x="1587744" y="4660682"/>
              <a:ext cx="2930634"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The coach is confident that the injury won't derail the Warriors' season. The team is still focused on their goals and that they will continue to work hard to achieve them.</a:t>
              </a:r>
            </a:p>
          </p:txBody>
        </p:sp>
      </p:gr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3972730" y="3580593"/>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E43EE5-4D4C-E15A-AD8D-80AAA8E28417}"/>
              </a:ext>
            </a:extLst>
          </p:cNvPr>
          <p:cNvCxnSpPr>
            <a:cxnSpLocks/>
          </p:cNvCxnSpPr>
          <p:nvPr/>
        </p:nvCxnSpPr>
        <p:spPr>
          <a:xfrm>
            <a:off x="6707256" y="3593363"/>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840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50000" fill="hold" nodeType="withEffect">
                                  <p:stCondLst>
                                    <p:cond delay="0"/>
                                  </p:stCondLst>
                                  <p:childTnLst>
                                    <p:animMotion origin="layout" path="M -0.01745 0.00093 L 0.00091 0.00093 " pathEditMode="relative" rAng="0" ptsTypes="AA">
                                      <p:cBhvr>
                                        <p:cTn id="21" dur="500" fill="hold"/>
                                        <p:tgtEl>
                                          <p:spTgt spid="25"/>
                                        </p:tgtEl>
                                        <p:attrNameLst>
                                          <p:attrName>ppt_x</p:attrName>
                                          <p:attrName>ppt_y</p:attrName>
                                        </p:attrNameLst>
                                      </p:cBhvr>
                                      <p:rCtr x="911" y="0"/>
                                    </p:animMotion>
                                  </p:childTnLst>
                                </p:cTn>
                              </p:par>
                              <p:par>
                                <p:cTn id="22" presetID="10" presetClass="entr" presetSubtype="0" fill="hold" nodeType="withEffect">
                                  <p:stCondLst>
                                    <p:cond delay="2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50000" fill="hold" nodeType="withEffect">
                                  <p:stCondLst>
                                    <p:cond delay="200"/>
                                  </p:stCondLst>
                                  <p:childTnLst>
                                    <p:animMotion origin="layout" path="M -0.01745 0.00093 L 0.00091 0.00093 " pathEditMode="relative" rAng="0" ptsTypes="AA">
                                      <p:cBhvr>
                                        <p:cTn id="26"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6199238" y="2986224"/>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a:t>Few-shot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1253612" y="1342103"/>
            <a:ext cx="4148702" cy="4811360"/>
            <a:chOff x="1253612" y="1342103"/>
            <a:chExt cx="4148702" cy="262793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62793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604128" y="1509259"/>
              <a:ext cx="3375026" cy="217785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Twins' Correa to use opt-out, test free agency</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Baseball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Qatar World Cup to have zones for sobering up</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Soccer</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Yates: Fantasy football intel for Week 6</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Football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sp>
        <p:nvSpPr>
          <p:cNvPr id="7" name="TextBox 6">
            <a:extLst>
              <a:ext uri="{FF2B5EF4-FFF2-40B4-BE49-F238E27FC236}">
                <a16:creationId xmlns:a16="http://schemas.microsoft.com/office/drawing/2014/main" id="{CF90EBAA-649E-B165-DB40-648BB348DC37}"/>
              </a:ext>
            </a:extLst>
          </p:cNvPr>
          <p:cNvSpPr txBox="1"/>
          <p:nvPr/>
        </p:nvSpPr>
        <p:spPr>
          <a:xfrm>
            <a:off x="8789403" y="3484508"/>
            <a:ext cx="1951049" cy="540000"/>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defPPr>
              <a:defRPr lang="en-US"/>
            </a:defPPr>
            <a:lvl1pPr algn="ctr" fontAlgn="base">
              <a:lnSpc>
                <a:spcPct val="95000"/>
              </a:lnSpc>
              <a:spcBef>
                <a:spcPct val="0"/>
              </a:spcBef>
              <a:spcAft>
                <a:spcPct val="0"/>
              </a:spcAft>
              <a:defRPr sz="2400" b="1">
                <a:ln w="3175">
                  <a:noFill/>
                </a:ln>
                <a:gradFill>
                  <a:gsLst>
                    <a:gs pos="55747">
                      <a:srgbClr val="000000"/>
                    </a:gs>
                    <a:gs pos="37000">
                      <a:srgbClr val="000000"/>
                    </a:gs>
                  </a:gsLst>
                  <a:lin ang="5400000" scaled="1"/>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GB" sz="2400" b="0"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Basketball</a:t>
            </a:r>
            <a:endParaRPr kumimoji="0" lang="en-US"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5123264" y="3754508"/>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BA6E64-092F-6527-0782-0CD5BB1F6F44}"/>
              </a:ext>
            </a:extLst>
          </p:cNvPr>
          <p:cNvCxnSpPr>
            <a:cxnSpLocks/>
          </p:cNvCxnSpPr>
          <p:nvPr/>
        </p:nvCxnSpPr>
        <p:spPr>
          <a:xfrm>
            <a:off x="7861498" y="375450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0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0.01745 0.00093 L 0.00091 0.00093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300"/>
                                  </p:stCondLst>
                                  <p:childTnLst>
                                    <p:animMotion origin="layout" path="M -0.01745 0.00093 L 0.00091 0.00093 " pathEditMode="relative" rAng="0" ptsTypes="AA">
                                      <p:cBhvr>
                                        <p:cTn id="24" dur="500" fill="hold"/>
                                        <p:tgtEl>
                                          <p:spTgt spid="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A4F4-8C5A-FEE5-9588-D0B55DEF1E74}"/>
              </a:ext>
            </a:extLst>
          </p:cNvPr>
          <p:cNvSpPr>
            <a:spLocks noGrp="1"/>
          </p:cNvSpPr>
          <p:nvPr>
            <p:ph type="title"/>
          </p:nvPr>
        </p:nvSpPr>
        <p:spPr>
          <a:xfrm>
            <a:off x="588264" y="2844225"/>
            <a:ext cx="3365823" cy="1169551"/>
          </a:xfrm>
        </p:spPr>
        <p:txBody>
          <a:bodyPr/>
          <a:lstStyle/>
          <a:p>
            <a:r>
              <a:rPr lang="en-US" dirty="0"/>
              <a:t>Context window</a:t>
            </a:r>
            <a:br>
              <a:rPr lang="en-US" dirty="0"/>
            </a:br>
            <a:r>
              <a:rPr lang="en-US" sz="2000" dirty="0">
                <a:solidFill>
                  <a:srgbClr val="49C5B1"/>
                </a:solidFill>
              </a:rPr>
              <a:t>Tokens are shared between </a:t>
            </a:r>
            <a:br>
              <a:rPr lang="en-US" sz="2000" dirty="0">
                <a:solidFill>
                  <a:srgbClr val="49C5B1"/>
                </a:solidFill>
              </a:rPr>
            </a:br>
            <a:r>
              <a:rPr lang="en-US" sz="2000" dirty="0">
                <a:solidFill>
                  <a:srgbClr val="49C5B1"/>
                </a:solidFill>
              </a:rPr>
              <a:t>all prompts and completions</a:t>
            </a:r>
            <a:endParaRPr lang="en-US" dirty="0">
              <a:solidFill>
                <a:srgbClr val="49C5B1"/>
              </a:solidFill>
            </a:endParaRPr>
          </a:p>
        </p:txBody>
      </p:sp>
      <p:sp>
        <p:nvSpPr>
          <p:cNvPr id="19" name="TextBox 18">
            <a:extLst>
              <a:ext uri="{FF2B5EF4-FFF2-40B4-BE49-F238E27FC236}">
                <a16:creationId xmlns:a16="http://schemas.microsoft.com/office/drawing/2014/main" id="{79138268-031A-F5E7-B3AD-3162C4ACD17E}"/>
              </a:ext>
            </a:extLst>
          </p:cNvPr>
          <p:cNvSpPr txBox="1"/>
          <p:nvPr/>
        </p:nvSpPr>
        <p:spPr>
          <a:xfrm>
            <a:off x="5208043" y="5981052"/>
            <a:ext cx="14817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cxnSp>
        <p:nvCxnSpPr>
          <p:cNvPr id="48" name="Straight Arrow Connector 47">
            <a:extLst>
              <a:ext uri="{FF2B5EF4-FFF2-40B4-BE49-F238E27FC236}">
                <a16:creationId xmlns:a16="http://schemas.microsoft.com/office/drawing/2014/main" id="{608BE85B-1966-70ED-2D77-17CEB1841148}"/>
              </a:ext>
            </a:extLst>
          </p:cNvPr>
          <p:cNvCxnSpPr>
            <a:cxnSpLocks/>
          </p:cNvCxnSpPr>
          <p:nvPr/>
        </p:nvCxnSpPr>
        <p:spPr>
          <a:xfrm>
            <a:off x="4667741" y="585788"/>
            <a:ext cx="0" cy="5714528"/>
          </a:xfrm>
          <a:prstGeom prst="straightConnector1">
            <a:avLst/>
          </a:prstGeom>
          <a:ln w="19050">
            <a:gradFill>
              <a:gsLst>
                <a:gs pos="0">
                  <a:schemeClr val="accent1">
                    <a:lumMod val="5000"/>
                    <a:lumOff val="95000"/>
                    <a:alpha val="0"/>
                  </a:schemeClr>
                </a:gs>
                <a:gs pos="58000">
                  <a:srgbClr val="FFFFFF"/>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FA2C4D-4CA4-0244-A5FE-EFF4C073ABAB}"/>
              </a:ext>
            </a:extLst>
          </p:cNvPr>
          <p:cNvSpPr txBox="1"/>
          <p:nvPr/>
        </p:nvSpPr>
        <p:spPr>
          <a:xfrm rot="5400000">
            <a:off x="4009574" y="3258160"/>
            <a:ext cx="1316330" cy="246221"/>
          </a:xfrm>
          <a:prstGeom prst="rect">
            <a:avLst/>
          </a:prstGeom>
          <a:solidFill>
            <a:schemeClr val="bg1"/>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Token count</a:t>
            </a:r>
          </a:p>
        </p:txBody>
      </p:sp>
      <p:sp>
        <p:nvSpPr>
          <p:cNvPr id="20" name="Rectangle: Rounded Corners 19">
            <a:extLst>
              <a:ext uri="{FF2B5EF4-FFF2-40B4-BE49-F238E27FC236}">
                <a16:creationId xmlns:a16="http://schemas.microsoft.com/office/drawing/2014/main" id="{91913D02-F8B9-C12E-FD02-B6013124D2C8}"/>
              </a:ext>
            </a:extLst>
          </p:cNvPr>
          <p:cNvSpPr/>
          <p:nvPr/>
        </p:nvSpPr>
        <p:spPr bwMode="auto">
          <a:xfrm>
            <a:off x="5021452" y="585788"/>
            <a:ext cx="1897626" cy="413999"/>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Segoe UI" pitchFamily="34" charset="0"/>
                <a:cs typeface="Segoe UI Semibold" panose="020B0502040204020203" pitchFamily="34" charset="0"/>
              </a:rPr>
              <a:t>System prompt</a:t>
            </a:r>
          </a:p>
        </p:txBody>
      </p:sp>
      <p:sp>
        <p:nvSpPr>
          <p:cNvPr id="21" name="Rectangle: Rounded Corners 20">
            <a:extLst>
              <a:ext uri="{FF2B5EF4-FFF2-40B4-BE49-F238E27FC236}">
                <a16:creationId xmlns:a16="http://schemas.microsoft.com/office/drawing/2014/main" id="{2F8EEBDC-87B9-309C-14CA-BFEDC50A16E4}"/>
              </a:ext>
            </a:extLst>
          </p:cNvPr>
          <p:cNvSpPr/>
          <p:nvPr/>
        </p:nvSpPr>
        <p:spPr bwMode="auto">
          <a:xfrm>
            <a:off x="5021452" y="1076267"/>
            <a:ext cx="3237837"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2" name="Rectangle: Rounded Corners 21">
            <a:extLst>
              <a:ext uri="{FF2B5EF4-FFF2-40B4-BE49-F238E27FC236}">
                <a16:creationId xmlns:a16="http://schemas.microsoft.com/office/drawing/2014/main" id="{D4535381-9315-CD9C-1E19-BD603500CC43}"/>
              </a:ext>
            </a:extLst>
          </p:cNvPr>
          <p:cNvSpPr/>
          <p:nvPr/>
        </p:nvSpPr>
        <p:spPr bwMode="auto">
          <a:xfrm>
            <a:off x="5021452" y="1566746"/>
            <a:ext cx="300005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3" name="Rectangle: Rounded Corners 22">
            <a:extLst>
              <a:ext uri="{FF2B5EF4-FFF2-40B4-BE49-F238E27FC236}">
                <a16:creationId xmlns:a16="http://schemas.microsoft.com/office/drawing/2014/main" id="{C6B2FE15-2BEC-B541-A0E3-A9F7BA0B9C32}"/>
              </a:ext>
            </a:extLst>
          </p:cNvPr>
          <p:cNvSpPr/>
          <p:nvPr/>
        </p:nvSpPr>
        <p:spPr bwMode="auto">
          <a:xfrm>
            <a:off x="5021452" y="2057225"/>
            <a:ext cx="5269770"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4" name="Rectangle: Rounded Corners 23">
            <a:extLst>
              <a:ext uri="{FF2B5EF4-FFF2-40B4-BE49-F238E27FC236}">
                <a16:creationId xmlns:a16="http://schemas.microsoft.com/office/drawing/2014/main" id="{26FA17C0-6DD8-7B36-2FE0-02856FD0575F}"/>
              </a:ext>
            </a:extLst>
          </p:cNvPr>
          <p:cNvSpPr/>
          <p:nvPr/>
        </p:nvSpPr>
        <p:spPr bwMode="auto">
          <a:xfrm>
            <a:off x="5021452" y="2547704"/>
            <a:ext cx="3562082"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5" name="Rectangle: Rounded Corners 24">
            <a:extLst>
              <a:ext uri="{FF2B5EF4-FFF2-40B4-BE49-F238E27FC236}">
                <a16:creationId xmlns:a16="http://schemas.microsoft.com/office/drawing/2014/main" id="{D3D2A61B-810E-159D-C503-ECF3C7DBFA9C}"/>
              </a:ext>
            </a:extLst>
          </p:cNvPr>
          <p:cNvSpPr/>
          <p:nvPr/>
        </p:nvSpPr>
        <p:spPr bwMode="auto">
          <a:xfrm>
            <a:off x="5021452" y="3038183"/>
            <a:ext cx="28415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6" name="Rectangle: Rounded Corners 25">
            <a:extLst>
              <a:ext uri="{FF2B5EF4-FFF2-40B4-BE49-F238E27FC236}">
                <a16:creationId xmlns:a16="http://schemas.microsoft.com/office/drawing/2014/main" id="{C8EF0DC6-6E11-76B9-5A4F-C9A51C711B87}"/>
              </a:ext>
            </a:extLst>
          </p:cNvPr>
          <p:cNvSpPr/>
          <p:nvPr/>
        </p:nvSpPr>
        <p:spPr bwMode="auto">
          <a:xfrm>
            <a:off x="5021452" y="3528662"/>
            <a:ext cx="3900737"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7" name="Rectangle: Rounded Corners 26">
            <a:extLst>
              <a:ext uri="{FF2B5EF4-FFF2-40B4-BE49-F238E27FC236}">
                <a16:creationId xmlns:a16="http://schemas.microsoft.com/office/drawing/2014/main" id="{63045D5D-C991-9CE6-A36C-E79B9BDA079C}"/>
              </a:ext>
            </a:extLst>
          </p:cNvPr>
          <p:cNvSpPr/>
          <p:nvPr/>
        </p:nvSpPr>
        <p:spPr bwMode="auto">
          <a:xfrm>
            <a:off x="5021453" y="4019141"/>
            <a:ext cx="6200233"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8" name="Rectangle: Rounded Corners 27">
            <a:extLst>
              <a:ext uri="{FF2B5EF4-FFF2-40B4-BE49-F238E27FC236}">
                <a16:creationId xmlns:a16="http://schemas.microsoft.com/office/drawing/2014/main" id="{2026F93F-4392-B650-0070-4F61D129F96D}"/>
              </a:ext>
            </a:extLst>
          </p:cNvPr>
          <p:cNvSpPr/>
          <p:nvPr/>
        </p:nvSpPr>
        <p:spPr bwMode="auto">
          <a:xfrm>
            <a:off x="5021452" y="4509620"/>
            <a:ext cx="1897626"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10" name="Rectangle: Rounded Corners 28">
            <a:extLst>
              <a:ext uri="{FF2B5EF4-FFF2-40B4-BE49-F238E27FC236}">
                <a16:creationId xmlns:a16="http://schemas.microsoft.com/office/drawing/2014/main" id="{F3F2606C-0A1C-D891-5775-AF37EB051EDB}"/>
              </a:ext>
            </a:extLst>
          </p:cNvPr>
          <p:cNvSpPr/>
          <p:nvPr/>
        </p:nvSpPr>
        <p:spPr bwMode="auto">
          <a:xfrm>
            <a:off x="5015801" y="5000099"/>
            <a:ext cx="42123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11" name="Rectangle: Rounded Corners 29">
            <a:extLst>
              <a:ext uri="{FF2B5EF4-FFF2-40B4-BE49-F238E27FC236}">
                <a16:creationId xmlns:a16="http://schemas.microsoft.com/office/drawing/2014/main" id="{3947C05B-E752-0BFD-650B-B0E42835C80F}"/>
              </a:ext>
            </a:extLst>
          </p:cNvPr>
          <p:cNvSpPr/>
          <p:nvPr/>
        </p:nvSpPr>
        <p:spPr bwMode="auto">
          <a:xfrm>
            <a:off x="5015801" y="5490578"/>
            <a:ext cx="285343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grpSp>
        <p:nvGrpSpPr>
          <p:cNvPr id="16" name="Group 51">
            <a:extLst>
              <a:ext uri="{FF2B5EF4-FFF2-40B4-BE49-F238E27FC236}">
                <a16:creationId xmlns:a16="http://schemas.microsoft.com/office/drawing/2014/main" id="{521F46EC-A55E-C03B-C24F-DC891A4E1592}"/>
              </a:ext>
            </a:extLst>
          </p:cNvPr>
          <p:cNvGrpSpPr/>
          <p:nvPr/>
        </p:nvGrpSpPr>
        <p:grpSpPr>
          <a:xfrm>
            <a:off x="11171449" y="585788"/>
            <a:ext cx="313818" cy="3830545"/>
            <a:chOff x="7954245" y="3488652"/>
            <a:chExt cx="362859" cy="3830545"/>
          </a:xfrm>
        </p:grpSpPr>
        <p:cxnSp>
          <p:nvCxnSpPr>
            <p:cNvPr id="17" name="Straight Connector 53">
              <a:extLst>
                <a:ext uri="{FF2B5EF4-FFF2-40B4-BE49-F238E27FC236}">
                  <a16:creationId xmlns:a16="http://schemas.microsoft.com/office/drawing/2014/main" id="{F8CF75C5-5AAD-5CB1-CEC1-33536E40E052}"/>
                </a:ext>
              </a:extLst>
            </p:cNvPr>
            <p:cNvCxnSpPr>
              <a:cxnSpLocks/>
            </p:cNvCxnSpPr>
            <p:nvPr/>
          </p:nvCxnSpPr>
          <p:spPr>
            <a:xfrm flipH="1">
              <a:off x="7954245" y="3488652"/>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8" name="Arc 54">
              <a:extLst>
                <a:ext uri="{FF2B5EF4-FFF2-40B4-BE49-F238E27FC236}">
                  <a16:creationId xmlns:a16="http://schemas.microsoft.com/office/drawing/2014/main" id="{9B6FB5B7-628F-7FDD-A5AC-AA3700252C77}"/>
                </a:ext>
              </a:extLst>
            </p:cNvPr>
            <p:cNvSpPr/>
            <p:nvPr/>
          </p:nvSpPr>
          <p:spPr>
            <a:xfrm>
              <a:off x="8022833" y="3488652"/>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29" name="Straight Connector 55">
              <a:extLst>
                <a:ext uri="{FF2B5EF4-FFF2-40B4-BE49-F238E27FC236}">
                  <a16:creationId xmlns:a16="http://schemas.microsoft.com/office/drawing/2014/main" id="{B58D5228-2A0F-C95D-F781-C870DC51F7F4}"/>
                </a:ext>
              </a:extLst>
            </p:cNvPr>
            <p:cNvCxnSpPr>
              <a:cxnSpLocks/>
            </p:cNvCxnSpPr>
            <p:nvPr/>
          </p:nvCxnSpPr>
          <p:spPr>
            <a:xfrm flipH="1">
              <a:off x="7954245" y="7319185"/>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0" name="Arc 56">
              <a:extLst>
                <a:ext uri="{FF2B5EF4-FFF2-40B4-BE49-F238E27FC236}">
                  <a16:creationId xmlns:a16="http://schemas.microsoft.com/office/drawing/2014/main" id="{361E139D-4FDB-5599-D0AA-FEE5F50DADBB}"/>
                </a:ext>
              </a:extLst>
            </p:cNvPr>
            <p:cNvSpPr/>
            <p:nvPr/>
          </p:nvSpPr>
          <p:spPr>
            <a:xfrm flipV="1">
              <a:off x="8022833" y="7024926"/>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31" name="Straight Connector 57">
              <a:extLst>
                <a:ext uri="{FF2B5EF4-FFF2-40B4-BE49-F238E27FC236}">
                  <a16:creationId xmlns:a16="http://schemas.microsoft.com/office/drawing/2014/main" id="{63CE455E-7B8F-2E01-CE19-B38ED3A57D19}"/>
                </a:ext>
              </a:extLst>
            </p:cNvPr>
            <p:cNvCxnSpPr>
              <a:cxnSpLocks/>
              <a:stCxn id="18" idx="2"/>
              <a:endCxn id="30" idx="2"/>
            </p:cNvCxnSpPr>
            <p:nvPr/>
          </p:nvCxnSpPr>
          <p:spPr>
            <a:xfrm>
              <a:off x="8317104" y="3635788"/>
              <a:ext cx="0" cy="3536273"/>
            </a:xfrm>
            <a:prstGeom prst="line">
              <a:avLst/>
            </a:prstGeom>
            <a:noFill/>
            <a:ln w="19050" cap="rnd">
              <a:solidFill>
                <a:srgbClr val="8DE971"/>
              </a:solidFill>
              <a:prstDash val="solid"/>
            </a:ln>
          </p:spPr>
        </p:cxnSp>
      </p:grpSp>
      <p:sp>
        <p:nvSpPr>
          <p:cNvPr id="32" name="TextBox 52">
            <a:extLst>
              <a:ext uri="{FF2B5EF4-FFF2-40B4-BE49-F238E27FC236}">
                <a16:creationId xmlns:a16="http://schemas.microsoft.com/office/drawing/2014/main" id="{AD736DE6-292A-F7C8-F0E3-E547AEB56FE9}"/>
              </a:ext>
            </a:extLst>
          </p:cNvPr>
          <p:cNvSpPr txBox="1"/>
          <p:nvPr/>
        </p:nvSpPr>
        <p:spPr>
          <a:xfrm rot="5400000" flipH="1">
            <a:off x="10632361" y="2377950"/>
            <a:ext cx="1698896"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Max token limit</a:t>
            </a:r>
          </a:p>
        </p:txBody>
      </p:sp>
      <p:sp>
        <p:nvSpPr>
          <p:cNvPr id="3" name="TextBox 2">
            <a:extLst>
              <a:ext uri="{FF2B5EF4-FFF2-40B4-BE49-F238E27FC236}">
                <a16:creationId xmlns:a16="http://schemas.microsoft.com/office/drawing/2014/main" id="{9356DE65-441E-55C0-B3B2-B6BD4B25FAC2}"/>
              </a:ext>
            </a:extLst>
          </p:cNvPr>
          <p:cNvSpPr txBox="1"/>
          <p:nvPr/>
        </p:nvSpPr>
        <p:spPr>
          <a:xfrm>
            <a:off x="588264" y="4343360"/>
            <a:ext cx="2172069" cy="135421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4,097 tokens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GPT-4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8,192 / 32,768 tokens</a:t>
            </a:r>
          </a:p>
        </p:txBody>
      </p:sp>
    </p:spTree>
    <p:extLst>
      <p:ext uri="{BB962C8B-B14F-4D97-AF65-F5344CB8AC3E}">
        <p14:creationId xmlns:p14="http://schemas.microsoft.com/office/powerpoint/2010/main" val="230287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0"/>
                                  </p:stCondLst>
                                  <p:childTnLst>
                                    <p:animMotion origin="layout" path="M -0.01744 0.00093 L 0.00091 0.00093 " pathEditMode="relative" rAng="0" ptsTypes="AA">
                                      <p:cBhvr>
                                        <p:cTn id="9" dur="500" fill="hold"/>
                                        <p:tgtEl>
                                          <p:spTgt spid="20"/>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50000" fill="hold" grpId="1" nodeType="withEffect">
                                  <p:stCondLst>
                                    <p:cond delay="100"/>
                                  </p:stCondLst>
                                  <p:childTnLst>
                                    <p:animMotion origin="layout" path="M -0.01745 0.00092 L 0.00091 0.00092 " pathEditMode="relative" rAng="0" ptsTypes="AA">
                                      <p:cBhvr>
                                        <p:cTn id="14" dur="500" fill="hold"/>
                                        <p:tgtEl>
                                          <p:spTgt spid="21"/>
                                        </p:tgtEl>
                                        <p:attrNameLst>
                                          <p:attrName>ppt_x</p:attrName>
                                          <p:attrName>ppt_y</p:attrName>
                                        </p:attrNameLst>
                                      </p:cBhvr>
                                      <p:rCtr x="911" y="0"/>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2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50000" fill="hold" grpId="1" nodeType="withEffect">
                                  <p:stCondLst>
                                    <p:cond delay="300"/>
                                  </p:stCondLst>
                                  <p:childTnLst>
                                    <p:animMotion origin="layout" path="M -0.01744 0.00093 L 0.00092 0.00093 " pathEditMode="relative" rAng="0" ptsTypes="AA">
                                      <p:cBhvr>
                                        <p:cTn id="24" dur="500" fill="hold"/>
                                        <p:tgtEl>
                                          <p:spTgt spid="23"/>
                                        </p:tgtEl>
                                        <p:attrNameLst>
                                          <p:attrName>ppt_x</p:attrName>
                                          <p:attrName>ppt_y</p:attrName>
                                        </p:attrNameLst>
                                      </p:cBhvr>
                                      <p:rCtr x="911" y="0"/>
                                    </p:animMotion>
                                  </p:childTnLst>
                                </p:cTn>
                              </p:par>
                              <p:par>
                                <p:cTn id="25" presetID="10" presetClass="entr" presetSubtype="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24"/>
                                        </p:tgtEl>
                                        <p:attrNameLst>
                                          <p:attrName>ppt_x</p:attrName>
                                          <p:attrName>ppt_y</p:attrName>
                                        </p:attrNameLst>
                                      </p:cBhvr>
                                      <p:rCtr x="911" y="0"/>
                                    </p:animMotion>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50000" fill="hold" grpId="1" nodeType="withEffect">
                                  <p:stCondLst>
                                    <p:cond delay="500"/>
                                  </p:stCondLst>
                                  <p:childTnLst>
                                    <p:animMotion origin="layout" path="M -0.01745 0.00092 L 0.00091 0.00092 " pathEditMode="relative" rAng="0" ptsTypes="AA">
                                      <p:cBhvr>
                                        <p:cTn id="34" dur="500" fill="hold"/>
                                        <p:tgtEl>
                                          <p:spTgt spid="25"/>
                                        </p:tgtEl>
                                        <p:attrNameLst>
                                          <p:attrName>ppt_x</p:attrName>
                                          <p:attrName>ppt_y</p:attrName>
                                        </p:attrNameLst>
                                      </p:cBhvr>
                                      <p:rCtr x="911" y="0"/>
                                    </p:animMotion>
                                  </p:childTnLst>
                                </p:cTn>
                              </p:par>
                              <p:par>
                                <p:cTn id="35" presetID="10"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50000" fill="hold" grpId="1" nodeType="withEffect">
                                  <p:stCondLst>
                                    <p:cond delay="600"/>
                                  </p:stCondLst>
                                  <p:childTnLst>
                                    <p:animMotion origin="layout" path="M -0.01744 0.00092 L 0.00092 0.00092 " pathEditMode="relative" rAng="0" ptsTypes="AA">
                                      <p:cBhvr>
                                        <p:cTn id="39" dur="500" fill="hold"/>
                                        <p:tgtEl>
                                          <p:spTgt spid="26"/>
                                        </p:tgtEl>
                                        <p:attrNameLst>
                                          <p:attrName>ppt_x</p:attrName>
                                          <p:attrName>ppt_y</p:attrName>
                                        </p:attrNameLst>
                                      </p:cBhvr>
                                      <p:rCtr x="911" y="0"/>
                                    </p:animMotion>
                                  </p:childTnLst>
                                </p:cTn>
                              </p:par>
                              <p:par>
                                <p:cTn id="40" presetID="10" presetClass="entr" presetSubtype="0" fill="hold" grpId="0" nodeType="withEffect">
                                  <p:stCondLst>
                                    <p:cond delay="7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50000" fill="hold" grpId="1" nodeType="withEffect">
                                  <p:stCondLst>
                                    <p:cond delay="700"/>
                                  </p:stCondLst>
                                  <p:childTnLst>
                                    <p:animMotion origin="layout" path="M -0.01745 0.00093 L 0.00091 0.00093 " pathEditMode="relative" rAng="0" ptsTypes="AA">
                                      <p:cBhvr>
                                        <p:cTn id="44" dur="500" fill="hold"/>
                                        <p:tgtEl>
                                          <p:spTgt spid="27"/>
                                        </p:tgtEl>
                                        <p:attrNameLst>
                                          <p:attrName>ppt_x</p:attrName>
                                          <p:attrName>ppt_y</p:attrName>
                                        </p:attrNameLst>
                                      </p:cBhvr>
                                      <p:rCtr x="911" y="0"/>
                                    </p:animMotion>
                                  </p:childTnLst>
                                </p:cTn>
                              </p:par>
                            </p:childTnLst>
                          </p:cTn>
                        </p:par>
                        <p:par>
                          <p:cTn id="45" fill="hold">
                            <p:stCondLst>
                              <p:cond delay="12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decel="50000" fill="hold" grpId="1" nodeType="withEffect">
                                  <p:stCondLst>
                                    <p:cond delay="0"/>
                                  </p:stCondLst>
                                  <p:childTnLst>
                                    <p:animMotion origin="layout" path="M -0.01744 0.00093 L 0.00091 0.00093 " pathEditMode="relative" rAng="0" ptsTypes="AA">
                                      <p:cBhvr>
                                        <p:cTn id="58" dur="500" fill="hold"/>
                                        <p:tgtEl>
                                          <p:spTgt spid="28"/>
                                        </p:tgtEl>
                                        <p:attrNameLst>
                                          <p:attrName>ppt_x</p:attrName>
                                          <p:attrName>ppt_y</p:attrName>
                                        </p:attrNameLst>
                                      </p:cBhvr>
                                      <p:rCtr x="911" y="0"/>
                                    </p:animMotion>
                                  </p:childTnLst>
                                </p:cTn>
                              </p:par>
                              <p:par>
                                <p:cTn id="59" presetID="10" presetClass="exit" presetSubtype="0" fill="hold" grpId="2"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42" presetClass="path" presetSubtype="0" decel="50000" fill="hold" grpId="1" nodeType="withEffect">
                                  <p:stCondLst>
                                    <p:cond delay="0"/>
                                  </p:stCondLst>
                                  <p:childTnLst>
                                    <p:animMotion origin="layout" path="M -0.01744 0.00093 L 0.00092 0.00093 " pathEditMode="relative" rAng="0" ptsTypes="AA">
                                      <p:cBhvr>
                                        <p:cTn id="74" dur="500" fill="hold"/>
                                        <p:tgtEl>
                                          <p:spTgt spid="10"/>
                                        </p:tgtEl>
                                        <p:attrNameLst>
                                          <p:attrName>ppt_x</p:attrName>
                                          <p:attrName>ppt_y</p:attrName>
                                        </p:attrNameLst>
                                      </p:cBhvr>
                                      <p:rCtr x="911" y="0"/>
                                    </p:animMotion>
                                  </p:childTnLst>
                                </p:cTn>
                              </p:par>
                              <p:par>
                                <p:cTn id="75" presetID="10" presetClass="exit" presetSubtype="0" fill="hold" grpId="2" nodeType="with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42" presetClass="path" presetSubtype="0" decel="50000" fill="hold" grpId="1" nodeType="withEffect">
                                  <p:stCondLst>
                                    <p:cond delay="0"/>
                                  </p:stCondLst>
                                  <p:childTnLst>
                                    <p:animMotion origin="layout" path="M -0.01745 0.00092 L 0.00091 0.00092 " pathEditMode="relative" rAng="0" ptsTypes="AA">
                                      <p:cBhvr>
                                        <p:cTn id="84" dur="500" fill="hold"/>
                                        <p:tgtEl>
                                          <p:spTgt spid="11"/>
                                        </p:tgtEl>
                                        <p:attrNameLst>
                                          <p:attrName>ppt_x</p:attrName>
                                          <p:attrName>ppt_y</p:attrName>
                                        </p:attrNameLst>
                                      </p:cBhvr>
                                      <p:rCtr x="911" y="0"/>
                                    </p:animMotion>
                                  </p:childTnLst>
                                </p:cTn>
                              </p:par>
                              <p:par>
                                <p:cTn id="85" presetID="10" presetClass="exit" presetSubtype="0" fill="hold" grpId="2" nodeType="withEffect">
                                  <p:stCondLst>
                                    <p:cond delay="0"/>
                                  </p:stCondLst>
                                  <p:childTnLst>
                                    <p:animEffect transition="out" filter="fade">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par>
                                <p:cTn id="88" presetID="10" presetClass="entr" presetSubtype="0" fill="hold" grpId="0" nodeType="withEffect">
                                  <p:stCondLst>
                                    <p:cond delay="50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10" grpId="0" animBg="1"/>
      <p:bldP spid="10" grpId="1" animBg="1"/>
      <p:bldP spid="11" grpId="0" animBg="1"/>
      <p:bldP spid="11" grpId="1" animBg="1"/>
      <p:bldP spid="32" grpId="0" animBg="1"/>
      <p:bldP spid="32" grpId="1"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lvl="0" algn="ctr" defTabSz="914367">
              <a:defRPr/>
            </a:pPr>
            <a:r>
              <a:rPr lang="en-US" sz="5400" b="1" spc="-50" dirty="0">
                <a:ln w="3175">
                  <a:noFill/>
                </a:ln>
                <a:solidFill>
                  <a:srgbClr val="8EE972"/>
                </a:solidFill>
                <a:cs typeface="Segoe UI"/>
              </a:rPr>
              <a:t>Workshop:</a:t>
            </a:r>
            <a:br>
              <a:rPr lang="en-US" sz="5400" b="1" spc="-50" dirty="0">
                <a:ln w="3175">
                  <a:noFill/>
                </a:ln>
                <a:solidFill>
                  <a:srgbClr val="8EE972"/>
                </a:solidFill>
                <a:cs typeface="Segoe UI"/>
              </a:rPr>
            </a:br>
            <a:r>
              <a:rPr lang="en-CA" sz="5400" spc="-50" dirty="0" err="1">
                <a:ln w="3175">
                  <a:noFill/>
                </a:ln>
                <a:solidFill>
                  <a:srgbClr val="FFFFFF"/>
                </a:solidFill>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681630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080AA8A9-7380-196D-7FDD-D56693F2F52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524DAC5-64A3-C5BD-D84A-CFA7BE223202}"/>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1359FEE-E4EB-7A50-A1C4-C852511A6405}"/>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5A834EBC-FB3C-C63C-E9DD-919ACA8991D7}"/>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AE7B3E68-F8C7-7224-51C1-9AD007DD2CB2}"/>
              </a:ext>
            </a:extLst>
          </p:cNvPr>
          <p:cNvSpPr txBox="1"/>
          <p:nvPr/>
        </p:nvSpPr>
        <p:spPr>
          <a:xfrm>
            <a:off x="923905" y="2431665"/>
            <a:ext cx="9250053" cy="3816429"/>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a:rPr>
              <a:t>Part – 2</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Guide the models to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a:ln w="3175">
                  <a:noFill/>
                </a:ln>
                <a:solidFill>
                  <a:srgbClr val="FFFFFF"/>
                </a:solidFill>
                <a:effectLst/>
                <a:uLnTx/>
                <a:uFillTx/>
                <a:latin typeface="Segoe UI Semibold"/>
                <a:ea typeface="+mn-ea"/>
                <a:cs typeface="Segoe UI Semibold"/>
              </a:rPr>
              <a:t>create better </a:t>
            </a: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answers.</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26284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dirty="0"/>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414362"/>
            <a:ext cx="5832519" cy="100285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876168" y="4454086"/>
            <a:ext cx="5839890" cy="816761"/>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If the search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016680" y="3468866"/>
            <a:ext cx="583251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Tone</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016680" y="4518060"/>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Safety</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16680" y="5382589"/>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169551"/>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Write a tagline for a trip to planet Nura.</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411030"/>
            <a:chOff x="9476088" y="1714577"/>
            <a:chExt cx="2149570"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87764" y="2292316"/>
              <a:ext cx="1318952"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Discover the wonders of Planet Nura: A journey of cosmic exploration awaits!</a:t>
              </a: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99781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3.125E-6 -1.85185E-6 L 3.125E-6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200"/>
                                  </p:stCondLst>
                                  <p:childTnLst>
                                    <p:animMotion origin="layout" path="M 5E-6 3.7037E-6 L 5E-6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200"/>
                                  </p:stCondLst>
                                  <p:childTnLst>
                                    <p:animMotion origin="layout" path="M 5E-6 3.7037E-6 L 5E-6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7"/>
                                        </p:tgtEl>
                                        <p:attrNameLst>
                                          <p:attrName>ppt_x</p:attrName>
                                          <p:attrName>ppt_y</p:attrName>
                                        </p:attrNameLst>
                                      </p:cBhvr>
                                      <p:rCtr x="0" y="1759"/>
                                    </p:animMotion>
                                  </p:childTnLst>
                                </p:cTn>
                              </p:par>
                              <p:par>
                                <p:cTn id="50" presetID="10" presetClass="entr" presetSubtype="0" fill="hold" nodeType="withEffect">
                                  <p:stCondLst>
                                    <p:cond delay="6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600"/>
                                  </p:stCondLst>
                                  <p:childTnLst>
                                    <p:animMotion origin="layout" path="M -2.08333E-7 -3.7037E-6 L -2.08333E-7 0.01806 " pathEditMode="relative" rAng="0" ptsTypes="AA">
                                      <p:cBhvr>
                                        <p:cTn id="54" dur="500" spd="-100000" fill="hold"/>
                                        <p:tgtEl>
                                          <p:spTgt spid="6"/>
                                        </p:tgtEl>
                                        <p:attrNameLst>
                                          <p:attrName>ppt_x</p:attrName>
                                          <p:attrName>ppt_y</p:attrName>
                                        </p:attrNameLst>
                                      </p:cBhvr>
                                      <p:rCtr x="0" y="903"/>
                                    </p:animMotion>
                                  </p:childTnLst>
                                </p:cTn>
                              </p:par>
                              <p:par>
                                <p:cTn id="55" presetID="10" presetClass="entr" presetSubtype="0" fill="hold" nodeType="withEffect">
                                  <p:stCondLst>
                                    <p:cond delay="7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700"/>
                                  </p:stCondLst>
                                  <p:childTnLst>
                                    <p:animMotion origin="layout" path="M -2.91667E-6 -3.7037E-6 L -2.91667E-6 0.01806 " pathEditMode="relative" rAng="0" ptsTypes="AA">
                                      <p:cBhvr>
                                        <p:cTn id="59" dur="500" spd="-100000" fill="hold"/>
                                        <p:tgtEl>
                                          <p:spTgt spid="18"/>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3.125E-6 -1.85185E-6 L 3.125E-6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42" presetClass="path" presetSubtype="0" decel="100000" fill="hold" grpId="1" nodeType="withEffect">
                                  <p:stCondLst>
                                    <p:cond delay="0"/>
                                  </p:stCondLst>
                                  <p:childTnLst>
                                    <p:animMotion origin="layout" path="M 3.125E-6 -1.85185E-6 L 3.125E-6 0.03542 " pathEditMode="relative" rAng="0" ptsTypes="AA">
                                      <p:cBhvr>
                                        <p:cTn id="6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p:bldP spid="24" grpId="1"/>
      <p:bldP spid="25" grpId="0"/>
      <p:bldP spid="25" grpId="1"/>
      <p:bldP spid="26" grpId="0"/>
      <p:bldP spid="26" grpId="1"/>
      <p:bldP spid="14" grpId="0"/>
      <p:bldP spid="14" grpId="1"/>
      <p:bldP spid="22" grpId="0" animBg="1"/>
      <p:bldP spid="22"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Azure </a:t>
            </a:r>
            <a:r>
              <a:rPr lang="en-US" dirty="0" err="1"/>
              <a:t>OpenAI</a:t>
            </a:r>
            <a:r>
              <a:rPr lang="en-US" dirty="0"/>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"name":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"Retrieves hotels from the search index based",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"object",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"properties":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"location":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location of the hotel (i.e. Seattle, WA)"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Maxprice</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maximum price for the hotel"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"required":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query","location","max_price","features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2C629127-6250-2C6A-2E64-8A7904E83B28}"/>
              </a:ext>
            </a:extLst>
          </p:cNvPr>
          <p:cNvSpPr txBox="1"/>
          <p:nvPr/>
        </p:nvSpPr>
        <p:spPr>
          <a:xfrm>
            <a:off x="941806" y="524867"/>
            <a:ext cx="5225314" cy="113877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Job Title</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6" name="Rectángulo: esquinas redondeadas 15">
            <a:extLst>
              <a:ext uri="{FF2B5EF4-FFF2-40B4-BE49-F238E27FC236}">
                <a16:creationId xmlns:a16="http://schemas.microsoft.com/office/drawing/2014/main" id="{51971051-3E8C-F848-E535-50AA664FEFBD}"/>
              </a:ext>
            </a:extLst>
          </p:cNvPr>
          <p:cNvSpPr/>
          <p:nvPr/>
        </p:nvSpPr>
        <p:spPr bwMode="auto">
          <a:xfrm>
            <a:off x="736000" y="2972901"/>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F0588DFF-2EB7-9107-B232-1E067841EEC4}"/>
              </a:ext>
            </a:extLst>
          </p:cNvPr>
          <p:cNvPicPr>
            <a:picLocks noChangeAspect="1"/>
          </p:cNvPicPr>
          <p:nvPr/>
        </p:nvPicPr>
        <p:blipFill>
          <a:blip r:embed="rId3"/>
          <a:stretch>
            <a:fillRect/>
          </a:stretch>
        </p:blipFill>
        <p:spPr>
          <a:xfrm>
            <a:off x="1223769" y="2965586"/>
            <a:ext cx="4497224" cy="1762629"/>
          </a:xfrm>
          <a:prstGeom prst="rect">
            <a:avLst/>
          </a:prstGeom>
        </p:spPr>
      </p:pic>
      <p:pic>
        <p:nvPicPr>
          <p:cNvPr id="18" name="Imagen 17">
            <a:extLst>
              <a:ext uri="{FF2B5EF4-FFF2-40B4-BE49-F238E27FC236}">
                <a16:creationId xmlns:a16="http://schemas.microsoft.com/office/drawing/2014/main" id="{A3DA8CBA-F577-4558-AD36-957DC7831F53}"/>
              </a:ext>
            </a:extLst>
          </p:cNvPr>
          <p:cNvPicPr>
            <a:picLocks noChangeAspect="1"/>
          </p:cNvPicPr>
          <p:nvPr/>
        </p:nvPicPr>
        <p:blipFill>
          <a:blip r:embed="rId4"/>
          <a:stretch>
            <a:fillRect/>
          </a:stretch>
        </p:blipFill>
        <p:spPr>
          <a:xfrm>
            <a:off x="6388050" y="2961852"/>
            <a:ext cx="4372609" cy="1713788"/>
          </a:xfrm>
          <a:prstGeom prst="rect">
            <a:avLst/>
          </a:prstGeom>
        </p:spPr>
      </p:pic>
      <p:pic>
        <p:nvPicPr>
          <p:cNvPr id="19" name="Imagen 18">
            <a:extLst>
              <a:ext uri="{FF2B5EF4-FFF2-40B4-BE49-F238E27FC236}">
                <a16:creationId xmlns:a16="http://schemas.microsoft.com/office/drawing/2014/main" id="{B12589D3-9FF6-3E56-7198-9F3AFA28DE1A}"/>
              </a:ext>
            </a:extLst>
          </p:cNvPr>
          <p:cNvPicPr>
            <a:picLocks noChangeAspect="1"/>
          </p:cNvPicPr>
          <p:nvPr/>
        </p:nvPicPr>
        <p:blipFill>
          <a:blip r:embed="rId5"/>
          <a:stretch>
            <a:fillRect/>
          </a:stretch>
        </p:blipFill>
        <p:spPr>
          <a:xfrm>
            <a:off x="1348351" y="4481801"/>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D2CD185B-084E-F89F-1155-59D024F1575C}"/>
              </a:ext>
            </a:extLst>
          </p:cNvPr>
          <p:cNvPicPr>
            <a:picLocks noChangeAspect="1"/>
          </p:cNvPicPr>
          <p:nvPr/>
        </p:nvPicPr>
        <p:blipFill>
          <a:blip r:embed="rId6"/>
          <a:stretch>
            <a:fillRect/>
          </a:stretch>
        </p:blipFill>
        <p:spPr>
          <a:xfrm>
            <a:off x="4706256" y="4682303"/>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00D6551E-FD38-A4DA-FE17-D49759D631E8}"/>
              </a:ext>
            </a:extLst>
          </p:cNvPr>
          <p:cNvPicPr>
            <a:picLocks noChangeAspect="1"/>
          </p:cNvPicPr>
          <p:nvPr/>
        </p:nvPicPr>
        <p:blipFill>
          <a:blip r:embed="rId7"/>
          <a:stretch>
            <a:fillRect/>
          </a:stretch>
        </p:blipFill>
        <p:spPr>
          <a:xfrm>
            <a:off x="4717869" y="5529310"/>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77145CBD-3A05-CDDF-1F64-C49FF0EFDB96}"/>
              </a:ext>
            </a:extLst>
          </p:cNvPr>
          <p:cNvPicPr>
            <a:picLocks noChangeAspect="1"/>
          </p:cNvPicPr>
          <p:nvPr/>
        </p:nvPicPr>
        <p:blipFill>
          <a:blip r:embed="rId8"/>
          <a:stretch>
            <a:fillRect/>
          </a:stretch>
        </p:blipFill>
        <p:spPr>
          <a:xfrm>
            <a:off x="7732456" y="5482105"/>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5ABF902D-665A-D31A-F4FA-836F101FF7DC}"/>
              </a:ext>
            </a:extLst>
          </p:cNvPr>
          <p:cNvPicPr>
            <a:picLocks noChangeAspect="1"/>
          </p:cNvPicPr>
          <p:nvPr/>
        </p:nvPicPr>
        <p:blipFill>
          <a:blip r:embed="rId9"/>
          <a:stretch>
            <a:fillRect/>
          </a:stretch>
        </p:blipFill>
        <p:spPr>
          <a:xfrm>
            <a:off x="8185514" y="4682303"/>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3E4EA49B-7F16-B019-7BFD-42BEE87C5D40}"/>
              </a:ext>
            </a:extLst>
          </p:cNvPr>
          <p:cNvPicPr>
            <a:picLocks noChangeAspect="1"/>
          </p:cNvPicPr>
          <p:nvPr/>
        </p:nvPicPr>
        <p:blipFill>
          <a:blip r:embed="rId10"/>
          <a:stretch>
            <a:fillRect/>
          </a:stretch>
        </p:blipFill>
        <p:spPr>
          <a:xfrm>
            <a:off x="1207793" y="5456360"/>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7E1B654-00BF-CA0F-E801-7C92FC7CC4FE}"/>
              </a:ext>
            </a:extLst>
          </p:cNvPr>
          <p:cNvPicPr>
            <a:picLocks noChangeAspect="1"/>
          </p:cNvPicPr>
          <p:nvPr/>
        </p:nvPicPr>
        <p:blipFill>
          <a:blip r:embed="rId11"/>
          <a:stretch>
            <a:fillRect/>
          </a:stretch>
        </p:blipFill>
        <p:spPr>
          <a:xfrm>
            <a:off x="8324850" y="805457"/>
            <a:ext cx="2781300" cy="869156"/>
          </a:xfrm>
          <a:prstGeom prst="rect">
            <a:avLst/>
          </a:prstGeom>
        </p:spPr>
      </p:pic>
      <p:sp>
        <p:nvSpPr>
          <p:cNvPr id="28" name="TextBox 6">
            <a:extLst>
              <a:ext uri="{FF2B5EF4-FFF2-40B4-BE49-F238E27FC236}">
                <a16:creationId xmlns:a16="http://schemas.microsoft.com/office/drawing/2014/main" id="{2969D433-2667-8062-95A5-25A9E1F02E2F}"/>
              </a:ext>
            </a:extLst>
          </p:cNvPr>
          <p:cNvSpPr txBox="1"/>
          <p:nvPr/>
        </p:nvSpPr>
        <p:spPr>
          <a:xfrm>
            <a:off x="941806" y="1723313"/>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@name</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58487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50000" fill="hold" grpId="1" nodeType="withEffect">
                                  <p:stCondLst>
                                    <p:cond delay="0"/>
                                  </p:stCondLst>
                                  <p:childTnLst>
                                    <p:animMotion origin="layout" path="M 0.00105 -0.00208 L 0.03698 -0.00208 " pathEditMode="relative" rAng="0" ptsTypes="AA">
                                      <p:cBhvr>
                                        <p:cTn id="9" dur="500" spd="-100000" fill="hold"/>
                                        <p:tgtEl>
                                          <p:spTgt spid="28"/>
                                        </p:tgtEl>
                                        <p:attrNameLst>
                                          <p:attrName>ppt_x</p:attrName>
                                          <p:attrName>ppt_y</p:attrName>
                                        </p:attrNameLst>
                                      </p:cBhvr>
                                      <p:rCtr x="1797" y="0"/>
                                    </p:animMotion>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p:bldP spid="2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78C3-31E6-2DB2-B051-8F06BECF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1567-3460-5A11-C8D6-8DCD10F73A59}"/>
              </a:ext>
            </a:extLst>
          </p:cNvPr>
          <p:cNvSpPr>
            <a:spLocks noGrp="1"/>
          </p:cNvSpPr>
          <p:nvPr>
            <p:ph type="title"/>
          </p:nvPr>
        </p:nvSpPr>
        <p:spPr/>
        <p:txBody>
          <a:bodyPr/>
          <a:lstStyle/>
          <a:p>
            <a:pPr algn="ctr"/>
            <a:r>
              <a:rPr lang="en-US" dirty="0">
                <a:cs typeface="Segoe UI"/>
              </a:rPr>
              <a:t>The knowledge </a:t>
            </a:r>
            <a:r>
              <a:rPr lang="en-US">
                <a:cs typeface="Segoe UI"/>
              </a:rPr>
              <a:t>gap</a:t>
            </a:r>
            <a:endParaRPr lang="en-US"/>
          </a:p>
        </p:txBody>
      </p:sp>
      <p:sp>
        <p:nvSpPr>
          <p:cNvPr id="7" name="Rectangle: Rounded Corners 21">
            <a:extLst>
              <a:ext uri="{FF2B5EF4-FFF2-40B4-BE49-F238E27FC236}">
                <a16:creationId xmlns:a16="http://schemas.microsoft.com/office/drawing/2014/main" id="{E8E08D65-CF18-A433-B306-EEC277481870}"/>
              </a:ext>
            </a:extLst>
          </p:cNvPr>
          <p:cNvSpPr/>
          <p:nvPr/>
        </p:nvSpPr>
        <p:spPr bwMode="auto">
          <a:xfrm>
            <a:off x="2087719" y="2498644"/>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FDD6B24-F847-ED71-5089-0D6441565432}"/>
              </a:ext>
            </a:extLst>
          </p:cNvPr>
          <p:cNvSpPr txBox="1"/>
          <p:nvPr/>
        </p:nvSpPr>
        <p:spPr>
          <a:xfrm>
            <a:off x="2393615" y="2610873"/>
            <a:ext cx="4681841" cy="307777"/>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Is Queen Elizabeth II still alive?</a:t>
            </a:r>
          </a:p>
        </p:txBody>
      </p:sp>
      <p:grpSp>
        <p:nvGrpSpPr>
          <p:cNvPr id="10" name="Group 9">
            <a:extLst>
              <a:ext uri="{FF2B5EF4-FFF2-40B4-BE49-F238E27FC236}">
                <a16:creationId xmlns:a16="http://schemas.microsoft.com/office/drawing/2014/main" id="{A3CD753E-D02E-4EE8-E54D-19246795F77C}"/>
              </a:ext>
            </a:extLst>
          </p:cNvPr>
          <p:cNvGrpSpPr/>
          <p:nvPr/>
        </p:nvGrpSpPr>
        <p:grpSpPr>
          <a:xfrm>
            <a:off x="7126469" y="2549317"/>
            <a:ext cx="430887" cy="430887"/>
            <a:chOff x="9645650" y="3596591"/>
            <a:chExt cx="430887" cy="430887"/>
          </a:xfrm>
        </p:grpSpPr>
        <p:sp>
          <p:nvSpPr>
            <p:cNvPr id="11" name="Oval 10">
              <a:extLst>
                <a:ext uri="{FF2B5EF4-FFF2-40B4-BE49-F238E27FC236}">
                  <a16:creationId xmlns:a16="http://schemas.microsoft.com/office/drawing/2014/main" id="{357D132A-45BC-F0EB-DE69-154D5261D92A}"/>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280519E3-240A-5635-D89D-A9F675EE3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ABEC5327-2D7B-83FD-9E31-E5008F9A1522}"/>
              </a:ext>
            </a:extLst>
          </p:cNvPr>
          <p:cNvSpPr/>
          <p:nvPr/>
        </p:nvSpPr>
        <p:spPr bwMode="auto">
          <a:xfrm>
            <a:off x="1033734" y="3786512"/>
            <a:ext cx="6277122" cy="1435990"/>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a:cs typeface="Segoe UI"/>
              </a:rPr>
              <a:t>As of my last update, Queen Elizabeth II is still alive. However, please note that my information might not be up to date, so I recommend verifying it with a reliable source.</a:t>
            </a: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1425AF7E-0E92-9516-FD2A-69AB5D78A7F2}"/>
              </a:ext>
            </a:extLst>
          </p:cNvPr>
          <p:cNvGrpSpPr/>
          <p:nvPr/>
        </p:nvGrpSpPr>
        <p:grpSpPr>
          <a:xfrm>
            <a:off x="723744" y="3868007"/>
            <a:ext cx="430887" cy="430887"/>
            <a:chOff x="1987550" y="4367961"/>
            <a:chExt cx="430887" cy="430887"/>
          </a:xfrm>
        </p:grpSpPr>
        <p:sp>
          <p:nvSpPr>
            <p:cNvPr id="19" name="Oval 18">
              <a:extLst>
                <a:ext uri="{FF2B5EF4-FFF2-40B4-BE49-F238E27FC236}">
                  <a16:creationId xmlns:a16="http://schemas.microsoft.com/office/drawing/2014/main" id="{B10B5C66-1DCC-9179-64D8-891E82BB5039}"/>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4D61C953-AF61-DB8D-27FF-10126556D35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6664A427-50AA-141A-4A80-C533144954F0}"/>
              </a:ext>
            </a:extLst>
          </p:cNvPr>
          <p:cNvSpPr txBox="1"/>
          <p:nvPr/>
        </p:nvSpPr>
        <p:spPr>
          <a:xfrm>
            <a:off x="5453664" y="21494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DCDCB9F7-B928-2737-18CF-F18800D80DC1}"/>
              </a:ext>
            </a:extLst>
          </p:cNvPr>
          <p:cNvSpPr txBox="1"/>
          <p:nvPr/>
        </p:nvSpPr>
        <p:spPr>
          <a:xfrm>
            <a:off x="1341169" y="335988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4" name="TextBox 3">
            <a:extLst>
              <a:ext uri="{FF2B5EF4-FFF2-40B4-BE49-F238E27FC236}">
                <a16:creationId xmlns:a16="http://schemas.microsoft.com/office/drawing/2014/main" id="{742C6106-1DD3-1F1A-AC34-514FF70265CB}"/>
              </a:ext>
            </a:extLst>
          </p:cNvPr>
          <p:cNvSpPr txBox="1"/>
          <p:nvPr/>
        </p:nvSpPr>
        <p:spPr>
          <a:xfrm>
            <a:off x="10267950" y="585788"/>
            <a:ext cx="38481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Nova"/>
              <a:ea typeface="+mn-ea"/>
              <a:cs typeface="Segoe UI"/>
            </a:endParaRPr>
          </a:p>
        </p:txBody>
      </p:sp>
      <p:sp>
        <p:nvSpPr>
          <p:cNvPr id="5" name="TextBox 4">
            <a:extLst>
              <a:ext uri="{FF2B5EF4-FFF2-40B4-BE49-F238E27FC236}">
                <a16:creationId xmlns:a16="http://schemas.microsoft.com/office/drawing/2014/main" id="{79F1A538-33A6-5F7C-BD52-0633E398D257}"/>
              </a:ext>
            </a:extLst>
          </p:cNvPr>
          <p:cNvSpPr txBox="1"/>
          <p:nvPr/>
        </p:nvSpPr>
        <p:spPr>
          <a:xfrm>
            <a:off x="7666411" y="1180633"/>
            <a:ext cx="403411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31" name="Group 30">
            <a:extLst>
              <a:ext uri="{FF2B5EF4-FFF2-40B4-BE49-F238E27FC236}">
                <a16:creationId xmlns:a16="http://schemas.microsoft.com/office/drawing/2014/main" id="{6C3B1375-AB58-565E-5255-D032D47C95A9}"/>
              </a:ext>
            </a:extLst>
          </p:cNvPr>
          <p:cNvGrpSpPr/>
          <p:nvPr/>
        </p:nvGrpSpPr>
        <p:grpSpPr>
          <a:xfrm>
            <a:off x="8459986" y="1474929"/>
            <a:ext cx="3115361" cy="5426123"/>
            <a:chOff x="7403913" y="1453062"/>
            <a:chExt cx="1637543" cy="5446380"/>
          </a:xfrm>
        </p:grpSpPr>
        <p:sp>
          <p:nvSpPr>
            <p:cNvPr id="33" name="Rounded Rectangle 10">
              <a:extLst>
                <a:ext uri="{FF2B5EF4-FFF2-40B4-BE49-F238E27FC236}">
                  <a16:creationId xmlns:a16="http://schemas.microsoft.com/office/drawing/2014/main" id="{48DAD49B-211E-90A0-EE50-5B69AD694F9B}"/>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18294ED9-BBAE-E22E-9C01-FA03F4BCBA8A}"/>
                </a:ext>
              </a:extLst>
            </p:cNvPr>
            <p:cNvSpPr txBox="1"/>
            <p:nvPr/>
          </p:nvSpPr>
          <p:spPr>
            <a:xfrm>
              <a:off x="7534667" y="1987526"/>
              <a:ext cx="1376034" cy="4911916"/>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GPT4</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gpt-4-32k(0613)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 </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 (1106-preview)  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April 2023</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GPT3.5</a:t>
              </a: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(0613)</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(1106)</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a:t>
              </a: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  </a:t>
              </a: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p:txBody>
        </p:sp>
        <p:sp>
          <p:nvSpPr>
            <p:cNvPr id="35" name="Text Placeholder 4">
              <a:extLst>
                <a:ext uri="{FF2B5EF4-FFF2-40B4-BE49-F238E27FC236}">
                  <a16:creationId xmlns:a16="http://schemas.microsoft.com/office/drawing/2014/main" id="{1BD0EA58-3DC2-F3BB-8130-59DE92FFC6C0}"/>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38" name="Rounded Rectangle 10">
            <a:extLst>
              <a:ext uri="{FF2B5EF4-FFF2-40B4-BE49-F238E27FC236}">
                <a16:creationId xmlns:a16="http://schemas.microsoft.com/office/drawing/2014/main" id="{E72A7CE1-1068-772D-0EB8-BA697B84E4F2}"/>
              </a:ext>
            </a:extLst>
          </p:cNvPr>
          <p:cNvSpPr/>
          <p:nvPr/>
        </p:nvSpPr>
        <p:spPr bwMode="auto">
          <a:xfrm>
            <a:off x="8140752" y="1455379"/>
            <a:ext cx="2120826" cy="468753"/>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a:rPr>
              <a:t>Training data (up to)</a:t>
            </a:r>
            <a:endPar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75851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grpId="1" nodeType="withEffect">
                                  <p:stCondLst>
                                    <p:cond delay="0"/>
                                  </p:stCondLst>
                                  <p:childTnLst>
                                    <p:animMotion origin="layout" path="M 3.125E-6 -1.85185E-6 L 3.125E-6 0.03542 " pathEditMode="relative" rAng="0" ptsTypes="AA">
                                      <p:cBhvr>
                                        <p:cTn id="30"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24" grpId="0"/>
      <p:bldP spid="26" grpId="0"/>
      <p:bldP spid="38" grpId="0" animBg="1"/>
      <p:bldP spid="3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12B8-EEE6-94E3-FB96-7FE02DD4E56D}"/>
            </a:ext>
          </a:extLst>
        </p:cNvPr>
        <p:cNvGrpSpPr/>
        <p:nvPr/>
      </p:nvGrpSpPr>
      <p:grpSpPr>
        <a:xfrm>
          <a:off x="0" y="0"/>
          <a:ext cx="0" cy="0"/>
          <a:chOff x="0" y="0"/>
          <a:chExt cx="0" cy="0"/>
        </a:xfrm>
      </p:grpSpPr>
      <p:sp>
        <p:nvSpPr>
          <p:cNvPr id="4" name="Rectangle: Rounded Corners 32">
            <a:extLst>
              <a:ext uri="{FF2B5EF4-FFF2-40B4-BE49-F238E27FC236}">
                <a16:creationId xmlns:a16="http://schemas.microsoft.com/office/drawing/2014/main" id="{233393B4-4BE7-19C0-6E74-7BAA9A4145B9}"/>
              </a:ext>
            </a:extLst>
          </p:cNvPr>
          <p:cNvSpPr/>
          <p:nvPr/>
        </p:nvSpPr>
        <p:spPr bwMode="auto">
          <a:xfrm>
            <a:off x="2042638" y="3111919"/>
            <a:ext cx="6253309" cy="2966619"/>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9AEFF599-6A83-D910-952E-4E70FBB4E9A2}"/>
              </a:ext>
            </a:extLst>
          </p:cNvPr>
          <p:cNvSpPr txBox="1"/>
          <p:nvPr/>
        </p:nvSpPr>
        <p:spPr>
          <a:xfrm>
            <a:off x="2444482" y="3325298"/>
            <a:ext cx="5788543" cy="276998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Sure! I can help you with that. When it comes to warm and waterproof shoes for hiking, there are a few options available. Here are some popular brands and models to consider:</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Salomon X Ultra Winter CS WP: These shoes are designed for winter hiking and feature waterproof protection, insulation, and a supportive outsole.</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2" name="Title 1">
            <a:extLst>
              <a:ext uri="{FF2B5EF4-FFF2-40B4-BE49-F238E27FC236}">
                <a16:creationId xmlns:a16="http://schemas.microsoft.com/office/drawing/2014/main" id="{6EFD81FD-A61B-A3CF-B6E0-465438106D53}"/>
              </a:ext>
            </a:extLst>
          </p:cNvPr>
          <p:cNvSpPr>
            <a:spLocks noGrp="1"/>
          </p:cNvSpPr>
          <p:nvPr>
            <p:ph type="title"/>
          </p:nvPr>
        </p:nvSpPr>
        <p:spPr/>
        <p:txBody>
          <a:bodyPr/>
          <a:lstStyle/>
          <a:p>
            <a:pPr algn="ctr"/>
            <a:r>
              <a:rPr lang="en-US">
                <a:cs typeface="Segoe UI"/>
              </a:rPr>
              <a:t>Doesn't know my data</a:t>
            </a:r>
            <a:endParaRPr lang="en-US"/>
          </a:p>
        </p:txBody>
      </p:sp>
      <p:sp>
        <p:nvSpPr>
          <p:cNvPr id="7" name="Rectangle: Rounded Corners 21">
            <a:extLst>
              <a:ext uri="{FF2B5EF4-FFF2-40B4-BE49-F238E27FC236}">
                <a16:creationId xmlns:a16="http://schemas.microsoft.com/office/drawing/2014/main" id="{EC425E45-C6BC-1C57-FB47-A3AB871A9AFA}"/>
              </a:ext>
            </a:extLst>
          </p:cNvPr>
          <p:cNvSpPr/>
          <p:nvPr/>
        </p:nvSpPr>
        <p:spPr bwMode="auto">
          <a:xfrm>
            <a:off x="5507194" y="1798558"/>
            <a:ext cx="5241149" cy="870369"/>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5B065AEF-376A-3C07-CBFE-F328D1DF2899}"/>
              </a:ext>
            </a:extLst>
          </p:cNvPr>
          <p:cNvSpPr txBox="1"/>
          <p:nvPr/>
        </p:nvSpPr>
        <p:spPr>
          <a:xfrm>
            <a:off x="5813090" y="1925073"/>
            <a:ext cx="4681841" cy="615553"/>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 need warm waterproof shoes </a:t>
            </a: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to go on a hike.</a:t>
            </a:r>
            <a:endParaRPr kumimoji="0" lang="en-CA" sz="14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0CF60F7C-C3BD-C4C8-3798-02D221D6E375}"/>
              </a:ext>
            </a:extLst>
          </p:cNvPr>
          <p:cNvGrpSpPr/>
          <p:nvPr/>
        </p:nvGrpSpPr>
        <p:grpSpPr>
          <a:xfrm>
            <a:off x="10545944" y="1863517"/>
            <a:ext cx="430887" cy="430887"/>
            <a:chOff x="9645650" y="3596591"/>
            <a:chExt cx="430887" cy="430887"/>
          </a:xfrm>
        </p:grpSpPr>
        <p:sp>
          <p:nvSpPr>
            <p:cNvPr id="11" name="Oval 10">
              <a:extLst>
                <a:ext uri="{FF2B5EF4-FFF2-40B4-BE49-F238E27FC236}">
                  <a16:creationId xmlns:a16="http://schemas.microsoft.com/office/drawing/2014/main" id="{BD258DDD-230C-132F-9126-B7C411CE3909}"/>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FE3C34B2-659F-B2C8-6B69-A815DDB0FD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grpSp>
        <p:nvGrpSpPr>
          <p:cNvPr id="18" name="Group 17">
            <a:extLst>
              <a:ext uri="{FF2B5EF4-FFF2-40B4-BE49-F238E27FC236}">
                <a16:creationId xmlns:a16="http://schemas.microsoft.com/office/drawing/2014/main" id="{E1345E19-08CD-2D8C-774F-A56765FE7353}"/>
              </a:ext>
            </a:extLst>
          </p:cNvPr>
          <p:cNvGrpSpPr/>
          <p:nvPr/>
        </p:nvGrpSpPr>
        <p:grpSpPr>
          <a:xfrm>
            <a:off x="1814356" y="3163157"/>
            <a:ext cx="430887" cy="430887"/>
            <a:chOff x="1987550" y="4367961"/>
            <a:chExt cx="430887" cy="430887"/>
          </a:xfrm>
        </p:grpSpPr>
        <p:sp>
          <p:nvSpPr>
            <p:cNvPr id="19" name="Oval 18">
              <a:extLst>
                <a:ext uri="{FF2B5EF4-FFF2-40B4-BE49-F238E27FC236}">
                  <a16:creationId xmlns:a16="http://schemas.microsoft.com/office/drawing/2014/main" id="{755051C1-FFAD-E1AD-EB6F-1385799A87AD}"/>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722F0844-861F-12BE-B5D1-9686F25E2878}"/>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990CA999-EBEB-C3B9-D6BD-A500E0BC00CB}"/>
              </a:ext>
            </a:extLst>
          </p:cNvPr>
          <p:cNvSpPr txBox="1"/>
          <p:nvPr/>
        </p:nvSpPr>
        <p:spPr>
          <a:xfrm>
            <a:off x="8873139" y="14636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900EA4B1-3089-6068-B26A-DC0DCF6DEE0C}"/>
              </a:ext>
            </a:extLst>
          </p:cNvPr>
          <p:cNvSpPr txBox="1"/>
          <p:nvPr/>
        </p:nvSpPr>
        <p:spPr>
          <a:xfrm>
            <a:off x="2431782" y="265503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Tree>
    <p:extLst>
      <p:ext uri="{BB962C8B-B14F-4D97-AF65-F5344CB8AC3E}">
        <p14:creationId xmlns:p14="http://schemas.microsoft.com/office/powerpoint/2010/main" val="1142779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Do I need Fine-tuning?</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5"/>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Adding knowledge, modifying tone and format </a:t>
            </a:r>
          </a:p>
        </p:txBody>
      </p:sp>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117929"/>
            <a:ext cx="5832519" cy="2677389"/>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321595"/>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a:cs typeface="Segoe UI"/>
              </a:rPr>
              <a:t>Adding knowledge to the prompt</a:t>
            </a:r>
            <a:endParaRPr lang="en-US"/>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0310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Task</a:t>
            </a:r>
          </a:p>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are an AI agent for the Contoso Trek outdoor products retailer. As the agent, you answer questions briefly, succinctly, and in a personable manner using markdown and even add some personal flair with appropriate emojis.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sp>
        <p:nvSpPr>
          <p:cNvPr id="25" name="TextBox 24">
            <a:extLst>
              <a:ext uri="{FF2B5EF4-FFF2-40B4-BE49-F238E27FC236}">
                <a16:creationId xmlns:a16="http://schemas.microsoft.com/office/drawing/2014/main" id="{D168A926-C7E0-1173-0FCF-296C38881836}"/>
              </a:ext>
            </a:extLst>
          </p:cNvPr>
          <p:cNvSpPr txBox="1"/>
          <p:nvPr/>
        </p:nvSpPr>
        <p:spPr>
          <a:xfrm>
            <a:off x="1002055" y="3237588"/>
            <a:ext cx="5593751" cy="28777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Documents</a:t>
            </a:r>
            <a:b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b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The following documentation should be used in the response. The response should specifically include the product id.</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200" b="1"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TrailWalker</a:t>
            </a: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hiking Shoes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TrekHiker</a:t>
            </a:r>
            <a:r>
              <a:rPr kumimoji="0" lang="en-CA" sz="12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Walking Booths </a:t>
            </a:r>
            <a:br>
              <a:rPr kumimoji="0" lang="en-CA" sz="12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I need warm waterproof shoes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to go on a hike.</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524310"/>
            <a:chOff x="9476088" y="1714577"/>
            <a:chExt cx="2149570" cy="452431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49741" y="2099292"/>
              <a:ext cx="1318952" cy="413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Sure, I'd be happy to help! </a:t>
              </a:r>
              <a:r>
                <a:rPr kumimoji="0" lang="en-NL"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Based on the available documentation, I can recommend two choices from the Contoso Trek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catalog</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mj-lt"/>
                <a:buAutoNum type="arabicPeriod"/>
                <a:tabLst/>
                <a:defRPr/>
              </a:pP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Product: </a:t>
              </a:r>
              <a:r>
                <a:rPr kumimoji="0" lang="en-GB" sz="1400" b="1"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TrailWalker</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Hiking Shoes</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ID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36244753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Brand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TrekReady</a:t>
              </a:r>
              <a:b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b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52142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200"/>
                                  </p:stCondLst>
                                  <p:childTnLst>
                                    <p:animMotion origin="layout" path="M 5E-6 3.7037E-6 L 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600"/>
                                  </p:stCondLst>
                                  <p:childTnLst>
                                    <p:animMotion origin="layout" path="M -2.08333E-7 -3.7037E-6 L -2.08333E-7 0.01806 " pathEditMode="relative" rAng="0" ptsTypes="AA">
                                      <p:cBhvr>
                                        <p:cTn id="39" dur="500" spd="-100000" fill="hold"/>
                                        <p:tgtEl>
                                          <p:spTgt spid="6"/>
                                        </p:tgtEl>
                                        <p:attrNameLst>
                                          <p:attrName>ppt_x</p:attrName>
                                          <p:attrName>ppt_y</p:attrName>
                                        </p:attrNameLst>
                                      </p:cBhvr>
                                      <p:rCtr x="0" y="903"/>
                                    </p:animMotion>
                                  </p:childTnLst>
                                </p:cTn>
                              </p:par>
                              <p:par>
                                <p:cTn id="40" presetID="10" presetClass="entr" presetSubtype="0" fill="hold" nodeType="withEffect">
                                  <p:stCondLst>
                                    <p:cond delay="7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700"/>
                                  </p:stCondLst>
                                  <p:childTnLst>
                                    <p:animMotion origin="layout" path="M -2.91667E-6 -3.7037E-6 L -2.91667E-6 0.01806 " pathEditMode="relative" rAng="0" ptsTypes="AA">
                                      <p:cBhvr>
                                        <p:cTn id="44" dur="500" spd="-100000" fill="hold"/>
                                        <p:tgtEl>
                                          <p:spTgt spid="18"/>
                                        </p:tgtEl>
                                        <p:attrNameLst>
                                          <p:attrName>ppt_x</p:attrName>
                                          <p:attrName>ppt_y</p:attrName>
                                        </p:attrNameLst>
                                      </p:cBhvr>
                                      <p:rCtr x="0" y="903"/>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0"/>
                                  </p:stCondLst>
                                  <p:childTnLst>
                                    <p:animMotion origin="layout" path="M 3.125E-6 -1.85185E-6 L 3.125E-6 0.03542 " pathEditMode="relative" rAng="0" ptsTypes="AA">
                                      <p:cBhvr>
                                        <p:cTn id="5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2" grpId="0" animBg="1"/>
      <p:bldP spid="12" grpId="1" animBg="1"/>
      <p:bldP spid="24" grpId="0"/>
      <p:bldP spid="24" grpId="1"/>
      <p:bldP spid="25" grpId="0"/>
      <p:bldP spid="25" grpId="1"/>
      <p:bldP spid="22" grpId="0" animBg="1"/>
      <p:bldP spid="22" grpId="1" animBg="1"/>
      <p:bldP spid="23" grpId="0" animBg="1"/>
      <p:bldP spid="2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2C8F-16E7-5B67-BB85-CC9C6290646C}"/>
              </a:ext>
            </a:extLst>
          </p:cNvPr>
          <p:cNvSpPr>
            <a:spLocks noGrp="1"/>
          </p:cNvSpPr>
          <p:nvPr>
            <p:ph type="title"/>
          </p:nvPr>
        </p:nvSpPr>
        <p:spPr>
          <a:xfrm>
            <a:off x="588264" y="2598004"/>
            <a:ext cx="4127692" cy="1661993"/>
          </a:xfrm>
        </p:spPr>
        <p:txBody>
          <a:bodyPr/>
          <a:lstStyle/>
          <a:p>
            <a:r>
              <a:rPr lang="en-US" sz="5400"/>
              <a:t>LLM takeaways</a:t>
            </a:r>
          </a:p>
        </p:txBody>
      </p:sp>
      <p:cxnSp>
        <p:nvCxnSpPr>
          <p:cNvPr id="43" name="Straight Connector 42">
            <a:extLst>
              <a:ext uri="{FF2B5EF4-FFF2-40B4-BE49-F238E27FC236}">
                <a16:creationId xmlns:a16="http://schemas.microsoft.com/office/drawing/2014/main" id="{3A93EEFF-A9F2-F0E4-42F2-0B5462D460D0}"/>
              </a:ext>
            </a:extLst>
          </p:cNvPr>
          <p:cNvCxnSpPr>
            <a:cxnSpLocks/>
          </p:cNvCxnSpPr>
          <p:nvPr/>
        </p:nvCxnSpPr>
        <p:spPr>
          <a:xfrm>
            <a:off x="4663829" y="818978"/>
            <a:ext cx="0" cy="5220045"/>
          </a:xfrm>
          <a:prstGeom prst="line">
            <a:avLst/>
          </a:prstGeom>
          <a:ln w="6350">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068D3C-D0A4-7908-C58C-B50D449A770E}"/>
              </a:ext>
            </a:extLst>
          </p:cNvPr>
          <p:cNvSpPr txBox="1"/>
          <p:nvPr/>
        </p:nvSpPr>
        <p:spPr>
          <a:xfrm>
            <a:off x="5453675" y="2386350"/>
            <a:ext cx="5038478" cy="100027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Let the model know your knowledge level </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detailed prompts with examples for better outputs</a:t>
            </a:r>
          </a:p>
        </p:txBody>
      </p:sp>
      <p:sp>
        <p:nvSpPr>
          <p:cNvPr id="9" name="TextBox 8">
            <a:extLst>
              <a:ext uri="{FF2B5EF4-FFF2-40B4-BE49-F238E27FC236}">
                <a16:creationId xmlns:a16="http://schemas.microsoft.com/office/drawing/2014/main" id="{6EB548FE-9B49-1B69-D73E-DCC000B901B4}"/>
              </a:ext>
            </a:extLst>
          </p:cNvPr>
          <p:cNvSpPr txBox="1"/>
          <p:nvPr/>
        </p:nvSpPr>
        <p:spPr>
          <a:xfrm>
            <a:off x="5453675" y="1041859"/>
            <a:ext cx="53810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Models won’t replace developers</a:t>
            </a:r>
          </a:p>
        </p:txBody>
      </p:sp>
      <p:sp>
        <p:nvSpPr>
          <p:cNvPr id="5" name="TextBox 4">
            <a:extLst>
              <a:ext uri="{FF2B5EF4-FFF2-40B4-BE49-F238E27FC236}">
                <a16:creationId xmlns:a16="http://schemas.microsoft.com/office/drawing/2014/main" id="{C2EBD8C9-9A64-1D90-6AD5-0C5582E79C83}"/>
              </a:ext>
            </a:extLst>
          </p:cNvPr>
          <p:cNvSpPr txBox="1"/>
          <p:nvPr/>
        </p:nvSpPr>
        <p:spPr>
          <a:xfrm>
            <a:off x="5453675" y="1866661"/>
            <a:ext cx="3316614"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using models:</a:t>
            </a:r>
          </a:p>
        </p:txBody>
      </p:sp>
      <p:sp>
        <p:nvSpPr>
          <p:cNvPr id="6" name="TextBox 5">
            <a:extLst>
              <a:ext uri="{FF2B5EF4-FFF2-40B4-BE49-F238E27FC236}">
                <a16:creationId xmlns:a16="http://schemas.microsoft.com/office/drawing/2014/main" id="{09199897-FF6B-54BA-DE59-0E730620F0E3}"/>
              </a:ext>
            </a:extLst>
          </p:cNvPr>
          <p:cNvSpPr txBox="1"/>
          <p:nvPr/>
        </p:nvSpPr>
        <p:spPr>
          <a:xfrm>
            <a:off x="5453675" y="3855280"/>
            <a:ext cx="5007781"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building AI applications:</a:t>
            </a:r>
          </a:p>
        </p:txBody>
      </p:sp>
      <p:sp>
        <p:nvSpPr>
          <p:cNvPr id="7" name="TextBox 6">
            <a:extLst>
              <a:ext uri="{FF2B5EF4-FFF2-40B4-BE49-F238E27FC236}">
                <a16:creationId xmlns:a16="http://schemas.microsoft.com/office/drawing/2014/main" id="{D5DBD93F-ADD6-1740-D30A-4B6C2C356B8E}"/>
              </a:ext>
            </a:extLst>
          </p:cNvPr>
          <p:cNvSpPr txBox="1"/>
          <p:nvPr/>
        </p:nvSpPr>
        <p:spPr>
          <a:xfrm>
            <a:off x="5453675" y="4373996"/>
            <a:ext cx="4770911" cy="1384995"/>
          </a:xfrm>
          <a:prstGeom prst="rect">
            <a:avLst/>
          </a:prstGeom>
          <a:noFill/>
        </p:spPr>
        <p:txBody>
          <a:bodyPr wrap="square" lIns="0" tIns="0" rIns="0" bIns="0" rtlCol="0">
            <a:spAutoFit/>
          </a:bodyPr>
          <a:lstStyle>
            <a:defPPr>
              <a:defRPr lang="en-US"/>
            </a:defPPr>
            <a:lvl1pPr marL="342900" indent="-342900">
              <a:spcBef>
                <a:spcPts val="600"/>
              </a:spcBef>
              <a:buFont typeface="Arial" panose="020B0604020202020204" pitchFamily="34" charset="0"/>
              <a:buChar char="•"/>
              <a:defRPr sz="2000">
                <a:latin typeface="Segoe UI" panose="020B0502040204020203" pitchFamily="34" charset="0"/>
                <a:cs typeface="Segoe UI" panose="020B0502040204020203" pitchFamily="34" charset="0"/>
              </a:defRPr>
            </a:lvl1p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Prompt tuning is key</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 interface matters</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the model with the lowest cost that meets latency and size</a:t>
            </a:r>
          </a:p>
        </p:txBody>
      </p:sp>
    </p:spTree>
    <p:extLst>
      <p:ext uri="{BB962C8B-B14F-4D97-AF65-F5344CB8AC3E}">
        <p14:creationId xmlns:p14="http://schemas.microsoft.com/office/powerpoint/2010/main" val="38330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100"/>
                                  </p:stCondLst>
                                  <p:childTnLst>
                                    <p:animMotion origin="layout" path="M 1.25E-6 -3.33333E-6 L 0.02057 0.00047 " pathEditMode="relative" rAng="0" ptsTypes="AA">
                                      <p:cBhvr>
                                        <p:cTn id="9" dur="500" spd="-100000" fill="hold"/>
                                        <p:tgtEl>
                                          <p:spTgt spid="9"/>
                                        </p:tgtEl>
                                        <p:attrNameLst>
                                          <p:attrName>ppt_x</p:attrName>
                                          <p:attrName>ppt_y</p:attrName>
                                        </p:attrNameLst>
                                      </p:cBhvr>
                                      <p:rCtr x="1029" y="23"/>
                                    </p:animMotion>
                                  </p:childTnLst>
                                </p:cTn>
                              </p:par>
                              <p:par>
                                <p:cTn id="10" presetID="10" presetClass="entr" presetSubtype="0" decel="5000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300"/>
                                  </p:stCondLst>
                                  <p:childTnLst>
                                    <p:animMotion origin="layout" path="M 1.25E-6 2.59259E-6 L 0.02057 0.00046 " pathEditMode="relative" rAng="0" ptsTypes="AA">
                                      <p:cBhvr>
                                        <p:cTn id="14" dur="500" spd="-100000" fill="hold"/>
                                        <p:tgtEl>
                                          <p:spTgt spid="7"/>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1.25E-6 -7.40741E-7 L 0.02057 0.00046 " pathEditMode="relative" rAng="0" ptsTypes="AA">
                                      <p:cBhvr>
                                        <p:cTn id="19" dur="500" spd="-100000" fill="hold"/>
                                        <p:tgtEl>
                                          <p:spTgt spid="5"/>
                                        </p:tgtEl>
                                        <p:attrNameLst>
                                          <p:attrName>ppt_x</p:attrName>
                                          <p:attrName>ppt_y</p:attrName>
                                        </p:attrNameLst>
                                      </p:cBhvr>
                                      <p:rCtr x="1029" y="23"/>
                                    </p:animMotion>
                                  </p:childTnLst>
                                </p:cTn>
                              </p:par>
                              <p:par>
                                <p:cTn id="20" presetID="10" presetClass="entr" presetSubtype="0" decel="5000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50000" fill="hold" grpId="1" nodeType="withEffect">
                                  <p:stCondLst>
                                    <p:cond delay="200"/>
                                  </p:stCondLst>
                                  <p:childTnLst>
                                    <p:animMotion origin="layout" path="M 3.75E-6 -3.33333E-6 L 0.02057 0.00047 " pathEditMode="relative" rAng="0" ptsTypes="AA">
                                      <p:cBhvr>
                                        <p:cTn id="24" dur="500" spd="-100000" fill="hold"/>
                                        <p:tgtEl>
                                          <p:spTgt spid="8"/>
                                        </p:tgtEl>
                                        <p:attrNameLst>
                                          <p:attrName>ppt_x</p:attrName>
                                          <p:attrName>ppt_y</p:attrName>
                                        </p:attrNameLst>
                                      </p:cBhvr>
                                      <p:rCtr x="1029" y="23"/>
                                    </p:animMotion>
                                  </p:childTnLst>
                                </p:cTn>
                              </p:par>
                              <p:par>
                                <p:cTn id="25" presetID="10" presetClass="entr" presetSubtype="0" decel="5000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300"/>
                                  </p:stCondLst>
                                  <p:childTnLst>
                                    <p:animMotion origin="layout" path="M -4.16667E-6 1.48148E-6 L 0.02058 0.00046 " pathEditMode="relative" rAng="0" ptsTypes="AA">
                                      <p:cBhvr>
                                        <p:cTn id="29" dur="500" spd="-100000" fill="hold"/>
                                        <p:tgtEl>
                                          <p:spTgt spid="6"/>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Workshop:</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kumimoji="0" lang="en-CA" sz="5400" b="0" i="0" u="none" strike="noStrike" kern="1200" cap="none" spc="-50" normalizeH="0" baseline="0" noProof="0" dirty="0" err="1">
                <a:ln w="3175">
                  <a:noFill/>
                </a:ln>
                <a:solidFill>
                  <a:srgbClr val="FFFFFF"/>
                </a:solidFill>
                <a:effectLst/>
                <a:uLnTx/>
                <a:uFillTx/>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13877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Job Title</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2972901"/>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223769" y="2965586"/>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388050" y="2961852"/>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8351" y="4481801"/>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6256" y="4682303"/>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7869" y="5529310"/>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32456" y="5482105"/>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5514" y="4682303"/>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7793" y="5456360"/>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sp>
        <p:nvSpPr>
          <p:cNvPr id="28" name="TextBox 6">
            <a:extLst>
              <a:ext uri="{FF2B5EF4-FFF2-40B4-BE49-F238E27FC236}">
                <a16:creationId xmlns:a16="http://schemas.microsoft.com/office/drawing/2014/main" id="{4269B2E9-9E72-281A-E71F-E0CA5FA440CF}"/>
              </a:ext>
            </a:extLst>
          </p:cNvPr>
          <p:cNvSpPr txBox="1"/>
          <p:nvPr/>
        </p:nvSpPr>
        <p:spPr>
          <a:xfrm>
            <a:off x="941806" y="1723313"/>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@name</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50000" fill="hold" grpId="1" nodeType="withEffect">
                                  <p:stCondLst>
                                    <p:cond delay="0"/>
                                  </p:stCondLst>
                                  <p:childTnLst>
                                    <p:animMotion origin="layout" path="M 0.00105 -0.00208 L 0.03698 -0.00208 " pathEditMode="relative" rAng="0" ptsTypes="AA">
                                      <p:cBhvr>
                                        <p:cTn id="9" dur="500" spd="-100000" fill="hold"/>
                                        <p:tgtEl>
                                          <p:spTgt spid="28"/>
                                        </p:tgtEl>
                                        <p:attrNameLst>
                                          <p:attrName>ppt_x</p:attrName>
                                          <p:attrName>ppt_y</p:attrName>
                                        </p:attrNameLst>
                                      </p:cBhvr>
                                      <p:rCtr x="1797" y="0"/>
                                    </p:animMotion>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p:bldP spid="28"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p:cNvGrpSpPr/>
        <p:nvPr/>
      </p:nvGrpSpPr>
      <p:grpSpPr>
        <a:xfrm>
          <a:off x="0" y="0"/>
          <a:ext cx="0" cy="0"/>
          <a:chOff x="0" y="0"/>
          <a:chExt cx="0" cy="0"/>
        </a:xfrm>
      </p:grpSpPr>
      <p:sp>
        <p:nvSpPr>
          <p:cNvPr id="9" name="Rounded Rectangle 12">
            <a:extLst>
              <a:ext uri="{FF2B5EF4-FFF2-40B4-BE49-F238E27FC236}">
                <a16:creationId xmlns:a16="http://schemas.microsoft.com/office/drawing/2014/main" id="{FFF2ECAE-2427-514A-8324-69BA2847B5C7}"/>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spTree>
    <p:extLst>
      <p:ext uri="{BB962C8B-B14F-4D97-AF65-F5344CB8AC3E}">
        <p14:creationId xmlns:p14="http://schemas.microsoft.com/office/powerpoint/2010/main" val="2961857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3470DC10-AD59-2980-EFCC-864433CF2303}"/>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01AA490A-C8CC-3F45-B92C-ACE22BD4816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6FF209FF-7396-63B2-3886-72E30C1013EF}"/>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EFD1C10E-26C2-1017-FE73-E24B722FF623}"/>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309B12ED-A341-133E-6891-670FE6143411}"/>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92E29823-7779-D98A-1D38-38769FB0487A}"/>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96CB08AD-019C-2B1B-21E3-1EF8DB91A6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C46F4EC6-A306-F3A2-1E83-E34B1B458F0C}"/>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0B295B2-ED60-9F79-D7C8-28ADDE109B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FAED2883-CB94-6B50-DFFE-3253488F8C49}"/>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F3CE995A-A93A-9222-F132-FFB987632F1B}"/>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C3B231E6-A6D0-FC27-9B99-6605FFF50B3B}"/>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4A18CF07-DD1F-F927-31A9-1BB1385A4C1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908DA26-08F5-15D7-8989-96F3A6587EF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F64483A6-94CA-C78C-430C-0178EAF0FDEC}"/>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44CBA89-8A98-7DAF-6F73-129ACD8BCD88}"/>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cxnSp>
        <p:nvCxnSpPr>
          <p:cNvPr id="42" name="Straight Connector 41">
            <a:extLst>
              <a:ext uri="{FF2B5EF4-FFF2-40B4-BE49-F238E27FC236}">
                <a16:creationId xmlns:a16="http://schemas.microsoft.com/office/drawing/2014/main" id="{061FDCFB-E5C9-2603-660D-AF367BDA2ACF}"/>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08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8BD66E68-FC82-3BDD-E510-63067F0167BE}"/>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A82E52D7-7C55-8306-DCE9-D67BB64BCA86}"/>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A0F32A34-EE02-D24F-E272-710F309D7098}"/>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A7A43F3C-93C1-63E8-8A7B-2DAFE39D55BF}"/>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1DD2D98B-23BB-9820-54FB-1E552A26FA7A}"/>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94C0EF14-1B7A-D92F-351C-D02F53C50150}"/>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4CEFF43B-2841-ED4D-776A-C91E56561B15}"/>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15DF1E8E-CEF6-1902-85B5-70341BA29A30}"/>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687DCE70-00EE-E5C0-108D-64338AD02E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A2D034D7-178A-8634-8440-CE7C3000E779}"/>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A565D849-2EA8-CBF3-2B9B-1F30FA58FCF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F78C737-3222-09EE-BB27-5A96F5C38F7D}"/>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D7F300DE-1C55-2961-0788-7C8026CBA61A}"/>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4BEEE391-292B-0BCE-D791-FBD0163397F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8F2475B7-DA95-B4DE-C12F-875E171906BE}"/>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0A67DA7-3F00-F114-7339-67893407FBD0}"/>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B47D700D-8BBE-EF5E-0730-AB16F6DE737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DB8713C6-7C89-5E24-10C7-EBEB620FA763}"/>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58D5823A-CDEB-E071-9116-633AC7FA9682}"/>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E7BBC510-2C10-130E-6B20-BA7FF4890911}"/>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A55EDCB1-536F-1B94-736A-EB86BAA17BE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A1936F5E-38AD-231D-F6CD-5708EE7EC10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98E81113-9C60-27E4-5FA9-71D95EF3B89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639A549D-A014-E86B-0F0B-CA0F47989CEC}"/>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AE3084F6-2365-48D7-15F8-CEC644331FC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54480734-3191-C387-D903-A7DB2FDEFAC2}"/>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34650A-3AE4-C047-E956-5B972B1C43A3}"/>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7128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C5ED70C0-D252-8340-72A8-6066F6B1CBF7}"/>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927C0B8E-1BF1-DC7F-713B-C9D56A119E6F}"/>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5BCF2313-64B3-CADB-D8FB-02891EBF72E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614F9CDE-4CF7-1B17-249C-0A89FEC94553}"/>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A848AAB6-DCA1-B147-8323-806ED3ABC7E9}"/>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3607A5DD-CF44-F524-B508-49C76D5E7F76}"/>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72B42F06-3828-CC9A-BCB8-2554CE3E67AA}"/>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6C9FBA26-823E-74F1-12A2-FA1C49F08AB6}"/>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7399EF43-9F25-F27A-7A5A-3FBEC54C0B3D}"/>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3C190478-4A05-7770-B120-F4234813226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8CB89F91-63FC-FBCF-01C1-E72EDF798A80}"/>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060A34BB-2D20-9999-06A9-5F8C7A982709}"/>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9FE3FE-7851-EABD-A814-C2A334E11C58}"/>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D1A9177C-D6B2-BD66-EB44-1E071ED6E70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5BA783FE-63B7-CA36-7C9D-8B14591B9454}"/>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E099F14-EC3C-2927-8204-970276BC6FE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17C8D18-748D-1B9B-E979-AFCB5DF9CF03}"/>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14A77287-FF17-EC3E-A4AC-63EB6D9FCF1E}"/>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E90D151-671F-24D5-82DC-71500142C56D}"/>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75DFA4DC-54AE-6B9E-C84B-23E636EA98BD}"/>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554729AB-F6D8-4498-8EDE-FE1A798A332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0FB13EAE-8F8D-136B-1C15-0A89430AE2A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8727A860-ADDB-B97A-BD4B-2C3262F0084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2DCE0286-AB6A-2A2E-485C-60387D827D08}"/>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BFC23F7B-356D-B31F-5120-4DC90ED7A543}"/>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15600776-FFC5-904D-7FEC-A42C1202C923}"/>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D53182-AFAA-E905-8B72-898E137C871C}"/>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BACA41-00FF-E0F5-4099-DC698316AF5C}"/>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D9EF8518-BD04-9E6B-FDCE-6ED3CD13A489}"/>
              </a:ext>
            </a:extLst>
          </p:cNvPr>
          <p:cNvGrpSpPr/>
          <p:nvPr/>
        </p:nvGrpSpPr>
        <p:grpSpPr>
          <a:xfrm>
            <a:off x="6275995" y="5569593"/>
            <a:ext cx="636451" cy="587831"/>
            <a:chOff x="11022035" y="3798326"/>
            <a:chExt cx="513293" cy="474080"/>
          </a:xfrm>
          <a:solidFill>
            <a:srgbClr val="49C5B1"/>
          </a:solidFill>
        </p:grpSpPr>
        <p:sp>
          <p:nvSpPr>
            <p:cNvPr id="52" name="Freeform: Shape 51">
              <a:extLst>
                <a:ext uri="{FF2B5EF4-FFF2-40B4-BE49-F238E27FC236}">
                  <a16:creationId xmlns:a16="http://schemas.microsoft.com/office/drawing/2014/main" id="{2D143A22-9074-F18F-473C-C02549EE4F79}"/>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3" name="Freeform: Shape 52">
              <a:extLst>
                <a:ext uri="{FF2B5EF4-FFF2-40B4-BE49-F238E27FC236}">
                  <a16:creationId xmlns:a16="http://schemas.microsoft.com/office/drawing/2014/main" id="{DD726B62-6AA9-A596-F2E1-E3CD32156D1F}"/>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2021</a:t>
              </a:r>
            </a:p>
          </p:txBody>
        </p:sp>
        <p:sp>
          <p:nvSpPr>
            <p:cNvPr id="54" name="Freeform: Shape 53">
              <a:extLst>
                <a:ext uri="{FF2B5EF4-FFF2-40B4-BE49-F238E27FC236}">
                  <a16:creationId xmlns:a16="http://schemas.microsoft.com/office/drawing/2014/main" id="{A8AD0A8B-B210-D05E-97C3-2D8E8BBBE36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5" name="Freeform: Shape 54">
              <a:extLst>
                <a:ext uri="{FF2B5EF4-FFF2-40B4-BE49-F238E27FC236}">
                  <a16:creationId xmlns:a16="http://schemas.microsoft.com/office/drawing/2014/main" id="{012BD7AE-EAE7-DFC0-2DDD-0FB20972BE8A}"/>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56" name="Text Placeholder 13">
            <a:extLst>
              <a:ext uri="{FF2B5EF4-FFF2-40B4-BE49-F238E27FC236}">
                <a16:creationId xmlns:a16="http://schemas.microsoft.com/office/drawing/2014/main" id="{53E869E6-56EC-BA32-A797-4C6A989C5A66}"/>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8DE971"/>
                </a:solidFill>
                <a:effectLst/>
                <a:uLnTx/>
                <a:uFillTx/>
                <a:latin typeface="Segoe UI Semibold"/>
                <a:ea typeface="+mn-ea"/>
                <a:cs typeface="Segoe UI" panose="020B0502040204020203" pitchFamily="34" charset="0"/>
                <a:sym typeface="Arial"/>
              </a:rPr>
              <a:t>Generative AI</a:t>
            </a:r>
            <a:endParaRPr kumimoji="0" lang="en-US" sz="2400" b="1" i="0" u="none" strike="noStrike" kern="1200" cap="none" spc="0" normalizeH="0" baseline="0" noProof="0">
              <a:ln>
                <a:noFill/>
              </a:ln>
              <a:solidFill>
                <a:srgbClr val="D83B01"/>
              </a:solidFill>
              <a:effectLst/>
              <a:uLnTx/>
              <a:uFillTx/>
              <a:latin typeface="Segoe UI"/>
              <a:ea typeface="+mn-ea"/>
              <a:cs typeface="Segoe UI" panose="020B0502040204020203" pitchFamily="34" charset="0"/>
              <a:sym typeface="Arial"/>
            </a:endParaRP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Create new written, visual, and auditory content given prompts or existing data.</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78D4">
                  <a:lumMod val="60000"/>
                  <a:lumOff val="40000"/>
                </a:srgbClr>
              </a:solidFill>
              <a:effectLst/>
              <a:uLnTx/>
              <a:uFillTx/>
              <a:latin typeface="Segoe UI"/>
              <a:ea typeface="+mn-ea"/>
              <a:cs typeface="Segoe UI" panose="020B0502040204020203" pitchFamily="34" charset="0"/>
              <a:sym typeface="Arial"/>
            </a:endParaRPr>
          </a:p>
        </p:txBody>
      </p:sp>
      <p:sp>
        <p:nvSpPr>
          <p:cNvPr id="13" name="Rectangle: Rounded Corners 74">
            <a:extLst>
              <a:ext uri="{FF2B5EF4-FFF2-40B4-BE49-F238E27FC236}">
                <a16:creationId xmlns:a16="http://schemas.microsoft.com/office/drawing/2014/main" id="{F576426F-E22D-AF42-2875-A50449FA1CF9}"/>
              </a:ext>
            </a:extLst>
          </p:cNvPr>
          <p:cNvSpPr/>
          <p:nvPr/>
        </p:nvSpPr>
        <p:spPr>
          <a:xfrm>
            <a:off x="2617757" y="5824578"/>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Generative AI</a:t>
            </a:r>
          </a:p>
        </p:txBody>
      </p:sp>
    </p:spTree>
    <p:extLst>
      <p:ext uri="{BB962C8B-B14F-4D97-AF65-F5344CB8AC3E}">
        <p14:creationId xmlns:p14="http://schemas.microsoft.com/office/powerpoint/2010/main" val="5613578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PLAYING </a:t>
              </a:r>
              <a:r>
                <a:rPr kumimoji="0" lang="en-US" altLang="zh-CN" sz="400" b="1" i="0" u="none" strike="noStrike" kern="0" cap="none" spc="0" normalizeH="0" baseline="0" noProof="0">
                  <a:ln>
                    <a:noFill/>
                  </a:ln>
                  <a:solidFill>
                    <a:srgbClr val="000000"/>
                  </a:solidFill>
                  <a:effectLst/>
                  <a:uLnTx/>
                  <a:uFillTx/>
                  <a:latin typeface="Segoe UI"/>
                  <a:ea typeface="等线" panose="02010600030101010101" pitchFamily="2" charset="-122"/>
                  <a:cs typeface="+mn-cs"/>
                </a:rPr>
                <a:t>SOCCER</a:t>
              </a:r>
              <a:endParaRPr kumimoji="0" lang="en-US" sz="400" b="1" i="0" u="none" strike="noStrike" kern="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300" b="0" i="0" u="none" strike="noStrike" kern="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11">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a:solidFill>
            <a:srgbClr val="8EE972"/>
          </a:solidFill>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a:solidFill>
            <a:srgbClr val="8EE972"/>
          </a:solidFill>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861774"/>
          </a:xfrm>
        </p:spPr>
        <p:txBody>
          <a:bodyPr/>
          <a:lstStyle/>
          <a:p>
            <a:r>
              <a:rPr lang="en-US" dirty="0"/>
              <a:t>Traditional model development</a:t>
            </a:r>
            <a:br>
              <a:rPr lang="en-US" dirty="0"/>
            </a:br>
            <a:r>
              <a:rPr lang="en-US" sz="2400" dirty="0">
                <a:solidFill>
                  <a:srgbClr val="49C5B1"/>
                </a:solidFill>
                <a:latin typeface="+mn-lt"/>
              </a:rPr>
              <a:t>High cost and slow deployment—each service is trained disjointly</a:t>
            </a:r>
            <a:endParaRPr lang="en-US" dirty="0">
              <a:solidFill>
                <a:srgbClr val="49C5B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15"/>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16"/>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17"/>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18"/>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19"/>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20"/>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21"/>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22"/>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Object Tracking</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Entities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Topics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INDIVIDUAL MODEL </a:t>
            </a:r>
            <a:br>
              <a:rPr kumimoji="0" lang="en-US" sz="1200" b="1" i="0" u="none" strike="noStrike" kern="0" cap="none" spc="0" normalizeH="0" baseline="0" noProof="0" dirty="0">
                <a:ln>
                  <a:noFill/>
                </a:ln>
                <a:solidFill>
                  <a:prstClr val="white"/>
                </a:solidFill>
                <a:effectLst/>
                <a:uLnTx/>
                <a:uFillTx/>
                <a:latin typeface="Segoe UI Semibold"/>
                <a:ea typeface="+mn-ea"/>
                <a:cs typeface="+mn-cs"/>
              </a:rPr>
            </a:br>
            <a:r>
              <a:rPr kumimoji="0" lang="en-US" sz="1200" b="1" i="0" u="none" strike="noStrike" kern="0" cap="none" spc="0" normalizeH="0" baseline="0" noProof="0" dirty="0">
                <a:ln>
                  <a:noFill/>
                </a:ln>
                <a:solidFill>
                  <a:srgbClr val="49C5B1"/>
                </a:solidFill>
                <a:effectLst/>
                <a:uLnTx/>
                <a:uFillTx/>
                <a:latin typeface="Segoe UI Semibold"/>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Classification Model</a:t>
            </a:r>
          </a:p>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Detection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Tracking </a:t>
            </a:r>
            <a:b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9C5B1"/>
                </a:solidFill>
                <a:effectLst/>
                <a:uLnTx/>
                <a:uFillTx/>
                <a:latin typeface="Segoe UI Semibold"/>
                <a:ea typeface="+mn-ea"/>
                <a:cs typeface="+mn-cs"/>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Action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Entity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Topic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847C-AE7A-C437-8135-5F11B5F630BD}"/>
              </a:ext>
            </a:extLst>
          </p:cNvPr>
          <p:cNvSpPr>
            <a:spLocks noGrp="1"/>
          </p:cNvSpPr>
          <p:nvPr>
            <p:ph type="title"/>
          </p:nvPr>
        </p:nvSpPr>
        <p:spPr/>
        <p:txBody>
          <a:bodyPr/>
          <a:lstStyle/>
          <a:p>
            <a:pPr algn="ctr"/>
            <a:r>
              <a:rPr lang="en-US"/>
              <a:t>Foundation models</a:t>
            </a:r>
          </a:p>
        </p:txBody>
      </p:sp>
      <p:grpSp>
        <p:nvGrpSpPr>
          <p:cNvPr id="54" name="Group 53">
            <a:extLst>
              <a:ext uri="{FF2B5EF4-FFF2-40B4-BE49-F238E27FC236}">
                <a16:creationId xmlns:a16="http://schemas.microsoft.com/office/drawing/2014/main" id="{C4B713B3-0CDD-850E-E516-E17B90F18B82}"/>
              </a:ext>
            </a:extLst>
          </p:cNvPr>
          <p:cNvGrpSpPr/>
          <p:nvPr/>
        </p:nvGrpSpPr>
        <p:grpSpPr>
          <a:xfrm>
            <a:off x="589324" y="2133454"/>
            <a:ext cx="2234309" cy="3207373"/>
            <a:chOff x="597275" y="1972862"/>
            <a:chExt cx="2234309" cy="3207373"/>
          </a:xfrm>
        </p:grpSpPr>
        <p:sp>
          <p:nvSpPr>
            <p:cNvPr id="7" name="Rectangle: Rounded Corners 73">
              <a:extLst>
                <a:ext uri="{FF2B5EF4-FFF2-40B4-BE49-F238E27FC236}">
                  <a16:creationId xmlns:a16="http://schemas.microsoft.com/office/drawing/2014/main" id="{47CACB01-FC27-112A-207D-8BE7FD8DF33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8" name="Rectangle: Rounded Corners 74">
              <a:extLst>
                <a:ext uri="{FF2B5EF4-FFF2-40B4-BE49-F238E27FC236}">
                  <a16:creationId xmlns:a16="http://schemas.microsoft.com/office/drawing/2014/main" id="{76BC43B5-7CF5-C869-DCFF-BFEDC01F3FE3}"/>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Data</a:t>
              </a:r>
            </a:p>
          </p:txBody>
        </p:sp>
        <p:sp>
          <p:nvSpPr>
            <p:cNvPr id="9" name="Rectangle: Rounded Corners 75">
              <a:extLst>
                <a:ext uri="{FF2B5EF4-FFF2-40B4-BE49-F238E27FC236}">
                  <a16:creationId xmlns:a16="http://schemas.microsoft.com/office/drawing/2014/main" id="{CA57C588-0A25-AFF3-3A75-150A86D33C8D}"/>
                </a:ext>
              </a:extLst>
            </p:cNvPr>
            <p:cNvSpPr/>
            <p:nvPr/>
          </p:nvSpPr>
          <p:spPr>
            <a:xfrm>
              <a:off x="829593" y="2589602"/>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srgbClr val="FFFFFF"/>
                  </a:solidFill>
                  <a:effectLst/>
                  <a:uLnTx/>
                  <a:uFillTx/>
                  <a:latin typeface="Segoe UI Semibold"/>
                  <a:ea typeface="+mn-ea"/>
                  <a:cs typeface="+mn-cs"/>
                </a:rPr>
                <a:t>Text</a:t>
              </a:r>
            </a:p>
          </p:txBody>
        </p:sp>
        <p:sp>
          <p:nvSpPr>
            <p:cNvPr id="10" name="Rectangle: Rounded Corners 76">
              <a:extLst>
                <a:ext uri="{FF2B5EF4-FFF2-40B4-BE49-F238E27FC236}">
                  <a16:creationId xmlns:a16="http://schemas.microsoft.com/office/drawing/2014/main" id="{5C495C09-5279-3110-CB4D-7D733339328E}"/>
                </a:ext>
              </a:extLst>
            </p:cNvPr>
            <p:cNvSpPr/>
            <p:nvPr/>
          </p:nvSpPr>
          <p:spPr>
            <a:xfrm>
              <a:off x="829593" y="3076230"/>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Images</a:t>
              </a:r>
            </a:p>
          </p:txBody>
        </p:sp>
        <p:sp>
          <p:nvSpPr>
            <p:cNvPr id="11" name="Rectangle: Rounded Corners 77">
              <a:extLst>
                <a:ext uri="{FF2B5EF4-FFF2-40B4-BE49-F238E27FC236}">
                  <a16:creationId xmlns:a16="http://schemas.microsoft.com/office/drawing/2014/main" id="{EC5A7208-457B-025E-D9EF-9A859229240C}"/>
                </a:ext>
              </a:extLst>
            </p:cNvPr>
            <p:cNvSpPr/>
            <p:nvPr/>
          </p:nvSpPr>
          <p:spPr>
            <a:xfrm>
              <a:off x="829593" y="3562858"/>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Speech</a:t>
              </a:r>
            </a:p>
          </p:txBody>
        </p:sp>
        <p:sp>
          <p:nvSpPr>
            <p:cNvPr id="12" name="Rectangle: Rounded Corners 78">
              <a:extLst>
                <a:ext uri="{FF2B5EF4-FFF2-40B4-BE49-F238E27FC236}">
                  <a16:creationId xmlns:a16="http://schemas.microsoft.com/office/drawing/2014/main" id="{6A0231CD-845F-BF9E-ADDA-EBAF5A36CA01}"/>
                </a:ext>
              </a:extLst>
            </p:cNvPr>
            <p:cNvSpPr/>
            <p:nvPr/>
          </p:nvSpPr>
          <p:spPr>
            <a:xfrm>
              <a:off x="829593" y="4049486"/>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Structured data</a:t>
              </a:r>
            </a:p>
          </p:txBody>
        </p:sp>
        <p:sp>
          <p:nvSpPr>
            <p:cNvPr id="13" name="Rectangle: Rounded Corners 79">
              <a:extLst>
                <a:ext uri="{FF2B5EF4-FFF2-40B4-BE49-F238E27FC236}">
                  <a16:creationId xmlns:a16="http://schemas.microsoft.com/office/drawing/2014/main" id="{1C5DC136-733C-D602-7FCE-8DD913E8A435}"/>
                </a:ext>
              </a:extLst>
            </p:cNvPr>
            <p:cNvSpPr/>
            <p:nvPr/>
          </p:nvSpPr>
          <p:spPr>
            <a:xfrm>
              <a:off x="829593" y="4536113"/>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3d signals</a:t>
              </a:r>
            </a:p>
          </p:txBody>
        </p:sp>
      </p:grpSp>
      <p:grpSp>
        <p:nvGrpSpPr>
          <p:cNvPr id="55" name="Group 54">
            <a:extLst>
              <a:ext uri="{FF2B5EF4-FFF2-40B4-BE49-F238E27FC236}">
                <a16:creationId xmlns:a16="http://schemas.microsoft.com/office/drawing/2014/main" id="{7CD2671B-0972-D5CD-AA99-444343BD2021}"/>
              </a:ext>
            </a:extLst>
          </p:cNvPr>
          <p:cNvGrpSpPr/>
          <p:nvPr/>
        </p:nvGrpSpPr>
        <p:grpSpPr>
          <a:xfrm>
            <a:off x="4240254" y="2605898"/>
            <a:ext cx="2282025" cy="2262486"/>
            <a:chOff x="4240254" y="2515227"/>
            <a:chExt cx="2282025" cy="2262486"/>
          </a:xfrm>
        </p:grpSpPr>
        <p:sp>
          <p:nvSpPr>
            <p:cNvPr id="22" name="Rectangle: Rounded Corners 88">
              <a:extLst>
                <a:ext uri="{FF2B5EF4-FFF2-40B4-BE49-F238E27FC236}">
                  <a16:creationId xmlns:a16="http://schemas.microsoft.com/office/drawing/2014/main" id="{E313A6ED-BE84-EDE9-F5C5-029EC7486A1D}"/>
                </a:ext>
              </a:extLst>
            </p:cNvPr>
            <p:cNvSpPr/>
            <p:nvPr/>
          </p:nvSpPr>
          <p:spPr>
            <a:xfrm>
              <a:off x="4468904" y="2765136"/>
              <a:ext cx="1824728" cy="1822097"/>
            </a:xfrm>
            <a:prstGeom prst="roundRect">
              <a:avLst>
                <a:gd name="adj" fmla="val 5982"/>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Semibold"/>
                  <a:ea typeface="+mn-ea"/>
                  <a:cs typeface="+mn-cs"/>
                </a:rPr>
                <a:t>Foundation model</a:t>
              </a:r>
            </a:p>
          </p:txBody>
        </p:sp>
        <p:sp>
          <p:nvSpPr>
            <p:cNvPr id="45" name="Rectangle: Rounded Corners 74">
              <a:extLst>
                <a:ext uri="{FF2B5EF4-FFF2-40B4-BE49-F238E27FC236}">
                  <a16:creationId xmlns:a16="http://schemas.microsoft.com/office/drawing/2014/main" id="{6C85484B-E384-8FE7-7E63-5AC0D9DC8368}"/>
                </a:ext>
              </a:extLst>
            </p:cNvPr>
            <p:cNvSpPr/>
            <p:nvPr/>
          </p:nvSpPr>
          <p:spPr>
            <a:xfrm>
              <a:off x="4240254" y="4396752"/>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Transformer model</a:t>
              </a:r>
            </a:p>
          </p:txBody>
        </p:sp>
        <p:sp>
          <p:nvSpPr>
            <p:cNvPr id="48" name="Graphic 46">
              <a:extLst>
                <a:ext uri="{FF2B5EF4-FFF2-40B4-BE49-F238E27FC236}">
                  <a16:creationId xmlns:a16="http://schemas.microsoft.com/office/drawing/2014/main" id="{C119D058-FFEE-F6A9-45E5-F27637A98FF2}"/>
                </a:ext>
              </a:extLst>
            </p:cNvPr>
            <p:cNvSpPr>
              <a:spLocks noChangeAspect="1"/>
            </p:cNvSpPr>
            <p:nvPr/>
          </p:nvSpPr>
          <p:spPr>
            <a:xfrm>
              <a:off x="5056272" y="2515227"/>
              <a:ext cx="649988" cy="649670"/>
            </a:xfrm>
            <a:custGeom>
              <a:avLst/>
              <a:gdLst>
                <a:gd name="connsiteX0" fmla="*/ 240481 w 590898"/>
                <a:gd name="connsiteY0" fmla="*/ 0 h 590609"/>
                <a:gd name="connsiteX1" fmla="*/ 273290 w 590898"/>
                <a:gd name="connsiteY1" fmla="*/ 41704 h 590609"/>
                <a:gd name="connsiteX2" fmla="*/ 273290 w 590898"/>
                <a:gd name="connsiteY2" fmla="*/ 169710 h 590609"/>
                <a:gd name="connsiteX3" fmla="*/ 246836 w 590898"/>
                <a:gd name="connsiteY3" fmla="*/ 169710 h 590609"/>
                <a:gd name="connsiteX4" fmla="*/ 192042 w 590898"/>
                <a:gd name="connsiteY4" fmla="*/ 132779 h 590609"/>
                <a:gd name="connsiteX5" fmla="*/ 132952 w 590898"/>
                <a:gd name="connsiteY5" fmla="*/ 191869 h 590609"/>
                <a:gd name="connsiteX6" fmla="*/ 192042 w 590898"/>
                <a:gd name="connsiteY6" fmla="*/ 250959 h 590609"/>
                <a:gd name="connsiteX7" fmla="*/ 246836 w 590898"/>
                <a:gd name="connsiteY7" fmla="*/ 214027 h 590609"/>
                <a:gd name="connsiteX8" fmla="*/ 273290 w 590898"/>
                <a:gd name="connsiteY8" fmla="*/ 214027 h 590609"/>
                <a:gd name="connsiteX9" fmla="*/ 273290 w 590898"/>
                <a:gd name="connsiteY9" fmla="*/ 536005 h 590609"/>
                <a:gd name="connsiteX10" fmla="*/ 250166 w 590898"/>
                <a:gd name="connsiteY10" fmla="*/ 579161 h 590609"/>
                <a:gd name="connsiteX11" fmla="*/ 204095 w 590898"/>
                <a:gd name="connsiteY11" fmla="*/ 590610 h 590609"/>
                <a:gd name="connsiteX12" fmla="*/ 104915 w 590898"/>
                <a:gd name="connsiteY12" fmla="*/ 541314 h 590609"/>
                <a:gd name="connsiteX13" fmla="*/ 74805 w 590898"/>
                <a:gd name="connsiteY13" fmla="*/ 478174 h 590609"/>
                <a:gd name="connsiteX14" fmla="*/ 37295 w 590898"/>
                <a:gd name="connsiteY14" fmla="*/ 457800 h 590609"/>
                <a:gd name="connsiteX15" fmla="*/ 0 w 590898"/>
                <a:gd name="connsiteY15" fmla="*/ 368143 h 590609"/>
                <a:gd name="connsiteX16" fmla="*/ 5595 w 590898"/>
                <a:gd name="connsiteY16" fmla="*/ 310049 h 590609"/>
                <a:gd name="connsiteX17" fmla="*/ 129992 w 590898"/>
                <a:gd name="connsiteY17" fmla="*/ 310049 h 590609"/>
                <a:gd name="connsiteX18" fmla="*/ 169449 w 590898"/>
                <a:gd name="connsiteY18" fmla="*/ 344067 h 590609"/>
                <a:gd name="connsiteX19" fmla="*/ 132952 w 590898"/>
                <a:gd name="connsiteY19" fmla="*/ 398683 h 590609"/>
                <a:gd name="connsiteX20" fmla="*/ 192042 w 590898"/>
                <a:gd name="connsiteY20" fmla="*/ 457773 h 590609"/>
                <a:gd name="connsiteX21" fmla="*/ 251132 w 590898"/>
                <a:gd name="connsiteY21" fmla="*/ 398683 h 590609"/>
                <a:gd name="connsiteX22" fmla="*/ 213975 w 590898"/>
                <a:gd name="connsiteY22" fmla="*/ 343798 h 590609"/>
                <a:gd name="connsiteX23" fmla="*/ 129992 w 590898"/>
                <a:gd name="connsiteY23" fmla="*/ 265731 h 590609"/>
                <a:gd name="connsiteX24" fmla="*/ 30710 w 590898"/>
                <a:gd name="connsiteY24" fmla="*/ 265731 h 590609"/>
                <a:gd name="connsiteX25" fmla="*/ 43407 w 590898"/>
                <a:gd name="connsiteY25" fmla="*/ 257680 h 590609"/>
                <a:gd name="connsiteX26" fmla="*/ 45348 w 590898"/>
                <a:gd name="connsiteY26" fmla="*/ 256806 h 590609"/>
                <a:gd name="connsiteX27" fmla="*/ 40105 w 590898"/>
                <a:gd name="connsiteY27" fmla="*/ 223519 h 590609"/>
                <a:gd name="connsiteX28" fmla="*/ 48819 w 590898"/>
                <a:gd name="connsiteY28" fmla="*/ 159075 h 590609"/>
                <a:gd name="connsiteX29" fmla="*/ 79486 w 590898"/>
                <a:gd name="connsiteY29" fmla="*/ 106670 h 590609"/>
                <a:gd name="connsiteX30" fmla="*/ 111851 w 590898"/>
                <a:gd name="connsiteY30" fmla="*/ 89921 h 590609"/>
                <a:gd name="connsiteX31" fmla="*/ 151822 w 590898"/>
                <a:gd name="connsiteY31" fmla="*/ 29712 h 590609"/>
                <a:gd name="connsiteX32" fmla="*/ 240481 w 590898"/>
                <a:gd name="connsiteY32" fmla="*/ 0 h 590609"/>
                <a:gd name="connsiteX33" fmla="*/ 317608 w 590898"/>
                <a:gd name="connsiteY33" fmla="*/ 443001 h 590609"/>
                <a:gd name="connsiteX34" fmla="*/ 366357 w 590898"/>
                <a:gd name="connsiteY34" fmla="*/ 443001 h 590609"/>
                <a:gd name="connsiteX35" fmla="*/ 450560 w 590898"/>
                <a:gd name="connsiteY35" fmla="*/ 358798 h 590609"/>
                <a:gd name="connsiteX36" fmla="*/ 450560 w 590898"/>
                <a:gd name="connsiteY36" fmla="*/ 305753 h 590609"/>
                <a:gd name="connsiteX37" fmla="*/ 487491 w 590898"/>
                <a:gd name="connsiteY37" fmla="*/ 250959 h 590609"/>
                <a:gd name="connsiteX38" fmla="*/ 428401 w 590898"/>
                <a:gd name="connsiteY38" fmla="*/ 191869 h 590609"/>
                <a:gd name="connsiteX39" fmla="*/ 369311 w 590898"/>
                <a:gd name="connsiteY39" fmla="*/ 250959 h 590609"/>
                <a:gd name="connsiteX40" fmla="*/ 406243 w 590898"/>
                <a:gd name="connsiteY40" fmla="*/ 305753 h 590609"/>
                <a:gd name="connsiteX41" fmla="*/ 406243 w 590898"/>
                <a:gd name="connsiteY41" fmla="*/ 358798 h 590609"/>
                <a:gd name="connsiteX42" fmla="*/ 366357 w 590898"/>
                <a:gd name="connsiteY42" fmla="*/ 398683 h 590609"/>
                <a:gd name="connsiteX43" fmla="*/ 317608 w 590898"/>
                <a:gd name="connsiteY43" fmla="*/ 398683 h 590609"/>
                <a:gd name="connsiteX44" fmla="*/ 317608 w 590898"/>
                <a:gd name="connsiteY44" fmla="*/ 192077 h 590609"/>
                <a:gd name="connsiteX45" fmla="*/ 317608 w 590898"/>
                <a:gd name="connsiteY45" fmla="*/ 191869 h 590609"/>
                <a:gd name="connsiteX46" fmla="*/ 317608 w 590898"/>
                <a:gd name="connsiteY46" fmla="*/ 191661 h 590609"/>
                <a:gd name="connsiteX47" fmla="*/ 317608 w 590898"/>
                <a:gd name="connsiteY47" fmla="*/ 41704 h 590609"/>
                <a:gd name="connsiteX48" fmla="*/ 350418 w 590898"/>
                <a:gd name="connsiteY48" fmla="*/ 0 h 590609"/>
                <a:gd name="connsiteX49" fmla="*/ 439076 w 590898"/>
                <a:gd name="connsiteY49" fmla="*/ 29712 h 590609"/>
                <a:gd name="connsiteX50" fmla="*/ 479047 w 590898"/>
                <a:gd name="connsiteY50" fmla="*/ 89921 h 590609"/>
                <a:gd name="connsiteX51" fmla="*/ 511414 w 590898"/>
                <a:gd name="connsiteY51" fmla="*/ 106670 h 590609"/>
                <a:gd name="connsiteX52" fmla="*/ 542081 w 590898"/>
                <a:gd name="connsiteY52" fmla="*/ 159075 h 590609"/>
                <a:gd name="connsiteX53" fmla="*/ 550794 w 590898"/>
                <a:gd name="connsiteY53" fmla="*/ 223519 h 590609"/>
                <a:gd name="connsiteX54" fmla="*/ 545550 w 590898"/>
                <a:gd name="connsiteY54" fmla="*/ 256806 h 590609"/>
                <a:gd name="connsiteX55" fmla="*/ 547491 w 590898"/>
                <a:gd name="connsiteY55" fmla="*/ 257680 h 590609"/>
                <a:gd name="connsiteX56" fmla="*/ 573919 w 590898"/>
                <a:gd name="connsiteY56" fmla="*/ 281629 h 590609"/>
                <a:gd name="connsiteX57" fmla="*/ 590898 w 590898"/>
                <a:gd name="connsiteY57" fmla="*/ 368143 h 590609"/>
                <a:gd name="connsiteX58" fmla="*/ 553604 w 590898"/>
                <a:gd name="connsiteY58" fmla="*/ 457800 h 590609"/>
                <a:gd name="connsiteX59" fmla="*/ 516094 w 590898"/>
                <a:gd name="connsiteY59" fmla="*/ 478174 h 590609"/>
                <a:gd name="connsiteX60" fmla="*/ 485984 w 590898"/>
                <a:gd name="connsiteY60" fmla="*/ 541314 h 590609"/>
                <a:gd name="connsiteX61" fmla="*/ 386802 w 590898"/>
                <a:gd name="connsiteY61" fmla="*/ 590610 h 590609"/>
                <a:gd name="connsiteX62" fmla="*/ 340733 w 590898"/>
                <a:gd name="connsiteY62" fmla="*/ 579161 h 590609"/>
                <a:gd name="connsiteX63" fmla="*/ 317608 w 590898"/>
                <a:gd name="connsiteY63" fmla="*/ 536005 h 590609"/>
                <a:gd name="connsiteX64" fmla="*/ 317608 w 590898"/>
                <a:gd name="connsiteY64" fmla="*/ 443001 h 590609"/>
                <a:gd name="connsiteX65" fmla="*/ 177270 w 590898"/>
                <a:gd name="connsiteY65" fmla="*/ 191869 h 590609"/>
                <a:gd name="connsiteX66" fmla="*/ 192042 w 590898"/>
                <a:gd name="connsiteY66" fmla="*/ 177096 h 590609"/>
                <a:gd name="connsiteX67" fmla="*/ 206814 w 590898"/>
                <a:gd name="connsiteY67" fmla="*/ 191869 h 590609"/>
                <a:gd name="connsiteX68" fmla="*/ 192042 w 590898"/>
                <a:gd name="connsiteY68" fmla="*/ 206641 h 590609"/>
                <a:gd name="connsiteX69" fmla="*/ 177270 w 590898"/>
                <a:gd name="connsiteY69" fmla="*/ 191869 h 590609"/>
                <a:gd name="connsiteX70" fmla="*/ 192042 w 590898"/>
                <a:gd name="connsiteY70" fmla="*/ 383911 h 590609"/>
                <a:gd name="connsiteX71" fmla="*/ 177270 w 590898"/>
                <a:gd name="connsiteY71" fmla="*/ 398683 h 590609"/>
                <a:gd name="connsiteX72" fmla="*/ 192042 w 590898"/>
                <a:gd name="connsiteY72" fmla="*/ 413456 h 590609"/>
                <a:gd name="connsiteX73" fmla="*/ 206814 w 590898"/>
                <a:gd name="connsiteY73" fmla="*/ 398683 h 590609"/>
                <a:gd name="connsiteX74" fmla="*/ 192042 w 590898"/>
                <a:gd name="connsiteY74" fmla="*/ 383911 h 590609"/>
                <a:gd name="connsiteX75" fmla="*/ 413629 w 590898"/>
                <a:gd name="connsiteY75" fmla="*/ 250959 h 590609"/>
                <a:gd name="connsiteX76" fmla="*/ 428401 w 590898"/>
                <a:gd name="connsiteY76" fmla="*/ 265731 h 590609"/>
                <a:gd name="connsiteX77" fmla="*/ 443174 w 590898"/>
                <a:gd name="connsiteY77" fmla="*/ 250959 h 590609"/>
                <a:gd name="connsiteX78" fmla="*/ 428401 w 590898"/>
                <a:gd name="connsiteY78" fmla="*/ 236186 h 590609"/>
                <a:gd name="connsiteX79" fmla="*/ 413629 w 590898"/>
                <a:gd name="connsiteY79" fmla="*/ 250959 h 5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90898" h="590609">
                  <a:moveTo>
                    <a:pt x="240481" y="0"/>
                  </a:moveTo>
                  <a:cubicBezTo>
                    <a:pt x="261390" y="0"/>
                    <a:pt x="273290" y="20796"/>
                    <a:pt x="273290" y="41704"/>
                  </a:cubicBezTo>
                  <a:lnTo>
                    <a:pt x="273290" y="169710"/>
                  </a:lnTo>
                  <a:lnTo>
                    <a:pt x="246836" y="169710"/>
                  </a:lnTo>
                  <a:cubicBezTo>
                    <a:pt x="238070" y="148055"/>
                    <a:pt x="216840" y="132779"/>
                    <a:pt x="192042" y="132779"/>
                  </a:cubicBezTo>
                  <a:cubicBezTo>
                    <a:pt x="159408" y="132779"/>
                    <a:pt x="132952" y="159234"/>
                    <a:pt x="132952" y="191869"/>
                  </a:cubicBezTo>
                  <a:cubicBezTo>
                    <a:pt x="132952" y="224503"/>
                    <a:pt x="159408" y="250959"/>
                    <a:pt x="192042" y="250959"/>
                  </a:cubicBezTo>
                  <a:cubicBezTo>
                    <a:pt x="216840" y="250959"/>
                    <a:pt x="238070" y="235682"/>
                    <a:pt x="246836" y="214027"/>
                  </a:cubicBezTo>
                  <a:lnTo>
                    <a:pt x="273290" y="214027"/>
                  </a:lnTo>
                  <a:lnTo>
                    <a:pt x="273290" y="536005"/>
                  </a:lnTo>
                  <a:cubicBezTo>
                    <a:pt x="273290" y="553617"/>
                    <a:pt x="265845" y="571134"/>
                    <a:pt x="250166" y="579161"/>
                  </a:cubicBezTo>
                  <a:cubicBezTo>
                    <a:pt x="236755" y="586028"/>
                    <a:pt x="221307" y="590610"/>
                    <a:pt x="204095" y="590610"/>
                  </a:cubicBezTo>
                  <a:cubicBezTo>
                    <a:pt x="159462" y="590610"/>
                    <a:pt x="126270" y="568032"/>
                    <a:pt x="104915" y="541314"/>
                  </a:cubicBezTo>
                  <a:cubicBezTo>
                    <a:pt x="89234" y="521696"/>
                    <a:pt x="78926" y="498637"/>
                    <a:pt x="74805" y="478174"/>
                  </a:cubicBezTo>
                  <a:cubicBezTo>
                    <a:pt x="62907" y="474717"/>
                    <a:pt x="49470" y="468244"/>
                    <a:pt x="37295" y="457800"/>
                  </a:cubicBezTo>
                  <a:cubicBezTo>
                    <a:pt x="16313" y="439801"/>
                    <a:pt x="0" y="410820"/>
                    <a:pt x="0" y="368143"/>
                  </a:cubicBezTo>
                  <a:cubicBezTo>
                    <a:pt x="0" y="345827"/>
                    <a:pt x="1596" y="326393"/>
                    <a:pt x="5595" y="310049"/>
                  </a:cubicBezTo>
                  <a:lnTo>
                    <a:pt x="129992" y="310049"/>
                  </a:lnTo>
                  <a:cubicBezTo>
                    <a:pt x="150027" y="310049"/>
                    <a:pt x="166611" y="324821"/>
                    <a:pt x="169449" y="344067"/>
                  </a:cubicBezTo>
                  <a:cubicBezTo>
                    <a:pt x="148024" y="352939"/>
                    <a:pt x="132952" y="374052"/>
                    <a:pt x="132952" y="398683"/>
                  </a:cubicBezTo>
                  <a:cubicBezTo>
                    <a:pt x="132952" y="431319"/>
                    <a:pt x="159408" y="457773"/>
                    <a:pt x="192042" y="457773"/>
                  </a:cubicBezTo>
                  <a:cubicBezTo>
                    <a:pt x="224676" y="457773"/>
                    <a:pt x="251132" y="431319"/>
                    <a:pt x="251132" y="398683"/>
                  </a:cubicBezTo>
                  <a:cubicBezTo>
                    <a:pt x="251132" y="373798"/>
                    <a:pt x="235750" y="352508"/>
                    <a:pt x="213975" y="343798"/>
                  </a:cubicBezTo>
                  <a:cubicBezTo>
                    <a:pt x="210832" y="300160"/>
                    <a:pt x="174432" y="265731"/>
                    <a:pt x="129992" y="265731"/>
                  </a:cubicBezTo>
                  <a:lnTo>
                    <a:pt x="30710" y="265731"/>
                  </a:lnTo>
                  <a:cubicBezTo>
                    <a:pt x="34566" y="262543"/>
                    <a:pt x="38801" y="259855"/>
                    <a:pt x="43407" y="257680"/>
                  </a:cubicBezTo>
                  <a:cubicBezTo>
                    <a:pt x="44051" y="257379"/>
                    <a:pt x="44699" y="257086"/>
                    <a:pt x="45348" y="256806"/>
                  </a:cubicBezTo>
                  <a:cubicBezTo>
                    <a:pt x="42231" y="245960"/>
                    <a:pt x="40605" y="234633"/>
                    <a:pt x="40105" y="223519"/>
                  </a:cubicBezTo>
                  <a:cubicBezTo>
                    <a:pt x="39129" y="201810"/>
                    <a:pt x="42361" y="179194"/>
                    <a:pt x="48819" y="159075"/>
                  </a:cubicBezTo>
                  <a:cubicBezTo>
                    <a:pt x="55180" y="139256"/>
                    <a:pt x="65282" y="120000"/>
                    <a:pt x="79486" y="106670"/>
                  </a:cubicBezTo>
                  <a:cubicBezTo>
                    <a:pt x="88406" y="98300"/>
                    <a:pt x="99438" y="91973"/>
                    <a:pt x="111851" y="89921"/>
                  </a:cubicBezTo>
                  <a:cubicBezTo>
                    <a:pt x="117722" y="65107"/>
                    <a:pt x="132705" y="44593"/>
                    <a:pt x="151822" y="29712"/>
                  </a:cubicBezTo>
                  <a:cubicBezTo>
                    <a:pt x="176393" y="10584"/>
                    <a:pt x="208537" y="0"/>
                    <a:pt x="240481" y="0"/>
                  </a:cubicBezTo>
                  <a:close/>
                  <a:moveTo>
                    <a:pt x="317608" y="443001"/>
                  </a:moveTo>
                  <a:lnTo>
                    <a:pt x="366357" y="443001"/>
                  </a:lnTo>
                  <a:cubicBezTo>
                    <a:pt x="412861" y="443001"/>
                    <a:pt x="450560" y="405301"/>
                    <a:pt x="450560" y="358798"/>
                  </a:cubicBezTo>
                  <a:lnTo>
                    <a:pt x="450560" y="305753"/>
                  </a:lnTo>
                  <a:cubicBezTo>
                    <a:pt x="472216" y="296987"/>
                    <a:pt x="487491" y="275756"/>
                    <a:pt x="487491" y="250959"/>
                  </a:cubicBezTo>
                  <a:cubicBezTo>
                    <a:pt x="487491" y="218324"/>
                    <a:pt x="461037" y="191869"/>
                    <a:pt x="428401" y="191869"/>
                  </a:cubicBezTo>
                  <a:cubicBezTo>
                    <a:pt x="395766" y="191869"/>
                    <a:pt x="369311" y="218324"/>
                    <a:pt x="369311" y="250959"/>
                  </a:cubicBezTo>
                  <a:cubicBezTo>
                    <a:pt x="369311" y="275756"/>
                    <a:pt x="384586" y="296987"/>
                    <a:pt x="406243" y="305753"/>
                  </a:cubicBezTo>
                  <a:lnTo>
                    <a:pt x="406243" y="358798"/>
                  </a:lnTo>
                  <a:cubicBezTo>
                    <a:pt x="406243" y="380826"/>
                    <a:pt x="388386" y="398683"/>
                    <a:pt x="366357" y="398683"/>
                  </a:cubicBezTo>
                  <a:lnTo>
                    <a:pt x="317608" y="398683"/>
                  </a:lnTo>
                  <a:lnTo>
                    <a:pt x="317608" y="192077"/>
                  </a:lnTo>
                  <a:cubicBezTo>
                    <a:pt x="317608" y="192007"/>
                    <a:pt x="317608" y="191938"/>
                    <a:pt x="317608" y="191869"/>
                  </a:cubicBezTo>
                  <a:cubicBezTo>
                    <a:pt x="317608" y="191799"/>
                    <a:pt x="317608" y="191730"/>
                    <a:pt x="317608" y="191661"/>
                  </a:cubicBezTo>
                  <a:lnTo>
                    <a:pt x="317608" y="41704"/>
                  </a:lnTo>
                  <a:cubicBezTo>
                    <a:pt x="317608" y="20796"/>
                    <a:pt x="329509" y="0"/>
                    <a:pt x="350418" y="0"/>
                  </a:cubicBezTo>
                  <a:cubicBezTo>
                    <a:pt x="382361" y="0"/>
                    <a:pt x="414506" y="10584"/>
                    <a:pt x="439076" y="29712"/>
                  </a:cubicBezTo>
                  <a:cubicBezTo>
                    <a:pt x="458191" y="44593"/>
                    <a:pt x="473177" y="65107"/>
                    <a:pt x="479047" y="89921"/>
                  </a:cubicBezTo>
                  <a:cubicBezTo>
                    <a:pt x="491462" y="91973"/>
                    <a:pt x="502494" y="98300"/>
                    <a:pt x="511414" y="106670"/>
                  </a:cubicBezTo>
                  <a:cubicBezTo>
                    <a:pt x="525616" y="120000"/>
                    <a:pt x="535717" y="139256"/>
                    <a:pt x="542081" y="159075"/>
                  </a:cubicBezTo>
                  <a:cubicBezTo>
                    <a:pt x="548537" y="179194"/>
                    <a:pt x="551769" y="201810"/>
                    <a:pt x="550794" y="223519"/>
                  </a:cubicBezTo>
                  <a:cubicBezTo>
                    <a:pt x="550295" y="234633"/>
                    <a:pt x="548667" y="245960"/>
                    <a:pt x="545550" y="256806"/>
                  </a:cubicBezTo>
                  <a:cubicBezTo>
                    <a:pt x="546200" y="257086"/>
                    <a:pt x="546847" y="257379"/>
                    <a:pt x="547491" y="257680"/>
                  </a:cubicBezTo>
                  <a:cubicBezTo>
                    <a:pt x="558428" y="262839"/>
                    <a:pt x="567268" y="270913"/>
                    <a:pt x="573919" y="281629"/>
                  </a:cubicBezTo>
                  <a:cubicBezTo>
                    <a:pt x="586478" y="301859"/>
                    <a:pt x="590898" y="331008"/>
                    <a:pt x="590898" y="368143"/>
                  </a:cubicBezTo>
                  <a:cubicBezTo>
                    <a:pt x="590898" y="410820"/>
                    <a:pt x="574587" y="439801"/>
                    <a:pt x="553604" y="457800"/>
                  </a:cubicBezTo>
                  <a:cubicBezTo>
                    <a:pt x="541428" y="468244"/>
                    <a:pt x="527991" y="474717"/>
                    <a:pt x="516094" y="478174"/>
                  </a:cubicBezTo>
                  <a:cubicBezTo>
                    <a:pt x="511972" y="498637"/>
                    <a:pt x="501664" y="521696"/>
                    <a:pt x="485984" y="541314"/>
                  </a:cubicBezTo>
                  <a:cubicBezTo>
                    <a:pt x="464629" y="568032"/>
                    <a:pt x="431436" y="590610"/>
                    <a:pt x="386802" y="590610"/>
                  </a:cubicBezTo>
                  <a:cubicBezTo>
                    <a:pt x="369592" y="590610"/>
                    <a:pt x="354143" y="586028"/>
                    <a:pt x="340733" y="579161"/>
                  </a:cubicBezTo>
                  <a:cubicBezTo>
                    <a:pt x="325053" y="571134"/>
                    <a:pt x="317608" y="553617"/>
                    <a:pt x="317608" y="536005"/>
                  </a:cubicBezTo>
                  <a:lnTo>
                    <a:pt x="317608" y="443001"/>
                  </a:lnTo>
                  <a:close/>
                  <a:moveTo>
                    <a:pt x="177270" y="191869"/>
                  </a:moveTo>
                  <a:cubicBezTo>
                    <a:pt x="177270" y="183710"/>
                    <a:pt x="183883" y="177096"/>
                    <a:pt x="192042" y="177096"/>
                  </a:cubicBezTo>
                  <a:cubicBezTo>
                    <a:pt x="200201" y="177096"/>
                    <a:pt x="206814" y="183710"/>
                    <a:pt x="206814" y="191869"/>
                  </a:cubicBezTo>
                  <a:cubicBezTo>
                    <a:pt x="206814" y="200027"/>
                    <a:pt x="200201" y="206641"/>
                    <a:pt x="192042" y="206641"/>
                  </a:cubicBezTo>
                  <a:cubicBezTo>
                    <a:pt x="183883" y="206641"/>
                    <a:pt x="177270" y="200027"/>
                    <a:pt x="177270" y="191869"/>
                  </a:cubicBezTo>
                  <a:close/>
                  <a:moveTo>
                    <a:pt x="192042" y="383911"/>
                  </a:moveTo>
                  <a:cubicBezTo>
                    <a:pt x="183883" y="383911"/>
                    <a:pt x="177270" y="390526"/>
                    <a:pt x="177270" y="398683"/>
                  </a:cubicBezTo>
                  <a:cubicBezTo>
                    <a:pt x="177270" y="406841"/>
                    <a:pt x="183883" y="413456"/>
                    <a:pt x="192042" y="413456"/>
                  </a:cubicBezTo>
                  <a:cubicBezTo>
                    <a:pt x="200201" y="413456"/>
                    <a:pt x="206814" y="406841"/>
                    <a:pt x="206814" y="398683"/>
                  </a:cubicBezTo>
                  <a:cubicBezTo>
                    <a:pt x="206814" y="390526"/>
                    <a:pt x="200201" y="383911"/>
                    <a:pt x="192042" y="383911"/>
                  </a:cubicBezTo>
                  <a:close/>
                  <a:moveTo>
                    <a:pt x="413629" y="250959"/>
                  </a:moveTo>
                  <a:cubicBezTo>
                    <a:pt x="413629" y="259116"/>
                    <a:pt x="420244" y="265731"/>
                    <a:pt x="428401" y="265731"/>
                  </a:cubicBezTo>
                  <a:cubicBezTo>
                    <a:pt x="436559" y="265731"/>
                    <a:pt x="443174" y="259116"/>
                    <a:pt x="443174" y="250959"/>
                  </a:cubicBezTo>
                  <a:cubicBezTo>
                    <a:pt x="443174" y="242801"/>
                    <a:pt x="436559" y="236186"/>
                    <a:pt x="428401" y="236186"/>
                  </a:cubicBezTo>
                  <a:cubicBezTo>
                    <a:pt x="420244" y="236186"/>
                    <a:pt x="413629" y="242801"/>
                    <a:pt x="413629" y="250959"/>
                  </a:cubicBezTo>
                  <a:close/>
                </a:path>
              </a:pathLst>
            </a:custGeom>
            <a:gradFill>
              <a:gsLst>
                <a:gs pos="40000">
                  <a:srgbClr val="49C5B1"/>
                </a:gs>
                <a:gs pos="5000">
                  <a:srgbClr val="8DE971"/>
                </a:gs>
              </a:gsLst>
              <a:path path="circle">
                <a:fillToRect l="100000" t="100000"/>
              </a:path>
            </a:gradFill>
            <a:ln>
              <a:noFill/>
            </a:ln>
            <a:effectLst>
              <a:outerShdw blurRad="63500" dist="127000" dir="2700000" algn="tl"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grpSp>
      <p:cxnSp>
        <p:nvCxnSpPr>
          <p:cNvPr id="49" name="Straight Arrow Connector 48">
            <a:extLst>
              <a:ext uri="{FF2B5EF4-FFF2-40B4-BE49-F238E27FC236}">
                <a16:creationId xmlns:a16="http://schemas.microsoft.com/office/drawing/2014/main" id="{5B39CFEE-DBD7-57A2-F3EC-B53851903FF9}"/>
              </a:ext>
            </a:extLst>
          </p:cNvPr>
          <p:cNvCxnSpPr>
            <a:cxnSpLocks/>
          </p:cNvCxnSpPr>
          <p:nvPr/>
        </p:nvCxnSpPr>
        <p:spPr>
          <a:xfrm>
            <a:off x="2831584" y="3737141"/>
            <a:ext cx="1565487"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Rectangle: Rounded Corners 86">
            <a:extLst>
              <a:ext uri="{FF2B5EF4-FFF2-40B4-BE49-F238E27FC236}">
                <a16:creationId xmlns:a16="http://schemas.microsoft.com/office/drawing/2014/main" id="{75FD4EC8-3C76-C736-B695-9CA54AE0DBA2}"/>
              </a:ext>
            </a:extLst>
          </p:cNvPr>
          <p:cNvSpPr/>
          <p:nvPr/>
        </p:nvSpPr>
        <p:spPr>
          <a:xfrm>
            <a:off x="3140765" y="3546661"/>
            <a:ext cx="1042818"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Training</a:t>
            </a:r>
          </a:p>
        </p:txBody>
      </p:sp>
      <p:sp>
        <p:nvSpPr>
          <p:cNvPr id="6" name="Rectangle: Rounded Corners 72">
            <a:extLst>
              <a:ext uri="{FF2B5EF4-FFF2-40B4-BE49-F238E27FC236}">
                <a16:creationId xmlns:a16="http://schemas.microsoft.com/office/drawing/2014/main" id="{FE8F288D-AF1D-72DB-C3DF-3430D185209C}"/>
              </a:ext>
            </a:extLst>
          </p:cNvPr>
          <p:cNvSpPr/>
          <p:nvPr/>
        </p:nvSpPr>
        <p:spPr>
          <a:xfrm>
            <a:off x="8853781" y="1162818"/>
            <a:ext cx="2748895" cy="5106220"/>
          </a:xfrm>
          <a:prstGeom prst="roundRect">
            <a:avLst>
              <a:gd name="adj" fmla="val 372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Rounded Corners 81">
            <a:extLst>
              <a:ext uri="{FF2B5EF4-FFF2-40B4-BE49-F238E27FC236}">
                <a16:creationId xmlns:a16="http://schemas.microsoft.com/office/drawing/2014/main" id="{B1B43B29-6B67-3D77-8F9F-9DDCD5B7BE7D}"/>
              </a:ext>
            </a:extLst>
          </p:cNvPr>
          <p:cNvSpPr/>
          <p:nvPr/>
        </p:nvSpPr>
        <p:spPr>
          <a:xfrm>
            <a:off x="9296537" y="1543779"/>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Question and</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answering</a:t>
            </a:r>
          </a:p>
        </p:txBody>
      </p:sp>
      <p:sp>
        <p:nvSpPr>
          <p:cNvPr id="16" name="Rectangle: Rounded Corners 82">
            <a:extLst>
              <a:ext uri="{FF2B5EF4-FFF2-40B4-BE49-F238E27FC236}">
                <a16:creationId xmlns:a16="http://schemas.microsoft.com/office/drawing/2014/main" id="{46510943-94DF-4627-A258-507A2DF9CC30}"/>
              </a:ext>
            </a:extLst>
          </p:cNvPr>
          <p:cNvSpPr/>
          <p:nvPr/>
        </p:nvSpPr>
        <p:spPr>
          <a:xfrm>
            <a:off x="9296537" y="2307460"/>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Sentiment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analysis</a:t>
            </a:r>
          </a:p>
        </p:txBody>
      </p:sp>
      <p:sp>
        <p:nvSpPr>
          <p:cNvPr id="17" name="Rectangle: Rounded Corners 83">
            <a:extLst>
              <a:ext uri="{FF2B5EF4-FFF2-40B4-BE49-F238E27FC236}">
                <a16:creationId xmlns:a16="http://schemas.microsoft.com/office/drawing/2014/main" id="{232485EF-CDA4-14BC-5313-7A88E83879E2}"/>
              </a:ext>
            </a:extLst>
          </p:cNvPr>
          <p:cNvSpPr/>
          <p:nvPr/>
        </p:nvSpPr>
        <p:spPr>
          <a:xfrm>
            <a:off x="9296537" y="3071141"/>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Information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extraction</a:t>
            </a:r>
          </a:p>
        </p:txBody>
      </p:sp>
      <p:sp>
        <p:nvSpPr>
          <p:cNvPr id="18" name="Rectangle: Rounded Corners 84">
            <a:extLst>
              <a:ext uri="{FF2B5EF4-FFF2-40B4-BE49-F238E27FC236}">
                <a16:creationId xmlns:a16="http://schemas.microsoft.com/office/drawing/2014/main" id="{EABBBF02-4DC8-DBAC-CA1D-2D148A6234A3}"/>
              </a:ext>
            </a:extLst>
          </p:cNvPr>
          <p:cNvSpPr/>
          <p:nvPr/>
        </p:nvSpPr>
        <p:spPr>
          <a:xfrm>
            <a:off x="9296537" y="3834822"/>
            <a:ext cx="2061638" cy="666000"/>
          </a:xfrm>
          <a:prstGeom prst="roundRect">
            <a:avLst>
              <a:gd name="adj" fmla="val 10698"/>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captioning</a:t>
            </a:r>
          </a:p>
        </p:txBody>
      </p:sp>
      <p:sp>
        <p:nvSpPr>
          <p:cNvPr id="19" name="Rectangle: Rounded Corners 85">
            <a:extLst>
              <a:ext uri="{FF2B5EF4-FFF2-40B4-BE49-F238E27FC236}">
                <a16:creationId xmlns:a16="http://schemas.microsoft.com/office/drawing/2014/main" id="{2262088E-000A-BBC5-C462-B97D00ECC94B}"/>
              </a:ext>
            </a:extLst>
          </p:cNvPr>
          <p:cNvSpPr/>
          <p:nvPr/>
        </p:nvSpPr>
        <p:spPr>
          <a:xfrm>
            <a:off x="9296537" y="4598503"/>
            <a:ext cx="2061638" cy="666000"/>
          </a:xfrm>
          <a:prstGeom prst="roundRect">
            <a:avLst>
              <a:gd name="adj" fmla="val 9504"/>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Object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recognition</a:t>
            </a:r>
          </a:p>
        </p:txBody>
      </p:sp>
      <p:sp>
        <p:nvSpPr>
          <p:cNvPr id="25" name="Rectangle: Rounded Corners 91">
            <a:extLst>
              <a:ext uri="{FF2B5EF4-FFF2-40B4-BE49-F238E27FC236}">
                <a16:creationId xmlns:a16="http://schemas.microsoft.com/office/drawing/2014/main" id="{4569DE95-59C2-2548-284D-70B79973C578}"/>
              </a:ext>
            </a:extLst>
          </p:cNvPr>
          <p:cNvSpPr/>
          <p:nvPr/>
        </p:nvSpPr>
        <p:spPr>
          <a:xfrm>
            <a:off x="9296537" y="5362182"/>
            <a:ext cx="2061638" cy="666000"/>
          </a:xfrm>
          <a:prstGeom prst="roundRect">
            <a:avLst>
              <a:gd name="adj" fmla="val 11470"/>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Instruction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follow</a:t>
            </a:r>
          </a:p>
        </p:txBody>
      </p:sp>
      <p:sp>
        <p:nvSpPr>
          <p:cNvPr id="52" name="Rectangle: Rounded Corners 74">
            <a:extLst>
              <a:ext uri="{FF2B5EF4-FFF2-40B4-BE49-F238E27FC236}">
                <a16:creationId xmlns:a16="http://schemas.microsoft.com/office/drawing/2014/main" id="{E2D35A03-1A18-CCAC-9283-CDE359226DCC}"/>
              </a:ext>
            </a:extLst>
          </p:cNvPr>
          <p:cNvSpPr/>
          <p:nvPr/>
        </p:nvSpPr>
        <p:spPr>
          <a:xfrm>
            <a:off x="9752915" y="947695"/>
            <a:ext cx="966528"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Tasks</a:t>
            </a:r>
          </a:p>
        </p:txBody>
      </p:sp>
      <p:sp>
        <p:nvSpPr>
          <p:cNvPr id="75" name="Graphic 57">
            <a:extLst>
              <a:ext uri="{FF2B5EF4-FFF2-40B4-BE49-F238E27FC236}">
                <a16:creationId xmlns:a16="http://schemas.microsoft.com/office/drawing/2014/main" id="{24CDB0AC-E96B-29CE-7814-CD7505FA8015}"/>
              </a:ext>
            </a:extLst>
          </p:cNvPr>
          <p:cNvSpPr>
            <a:spLocks noChangeAspect="1"/>
          </p:cNvSpPr>
          <p:nvPr/>
        </p:nvSpPr>
        <p:spPr>
          <a:xfrm>
            <a:off x="8750979" y="5503783"/>
            <a:ext cx="349244" cy="382798"/>
          </a:xfrm>
          <a:custGeom>
            <a:avLst/>
            <a:gdLst>
              <a:gd name="connsiteX0" fmla="*/ 116010 w 349244"/>
              <a:gd name="connsiteY0" fmla="*/ 0 h 382798"/>
              <a:gd name="connsiteX1" fmla="*/ 180975 w 349244"/>
              <a:gd name="connsiteY1" fmla="*/ 0 h 382798"/>
              <a:gd name="connsiteX2" fmla="*/ 222482 w 349244"/>
              <a:gd name="connsiteY2" fmla="*/ 37113 h 382798"/>
              <a:gd name="connsiteX3" fmla="*/ 255221 w 349244"/>
              <a:gd name="connsiteY3" fmla="*/ 37123 h 382798"/>
              <a:gd name="connsiteX4" fmla="*/ 296985 w 349244"/>
              <a:gd name="connsiteY4" fmla="*/ 78887 h 382798"/>
              <a:gd name="connsiteX5" fmla="*/ 296985 w 349244"/>
              <a:gd name="connsiteY5" fmla="*/ 176301 h 382798"/>
              <a:gd name="connsiteX6" fmla="*/ 250581 w 349244"/>
              <a:gd name="connsiteY6" fmla="*/ 167054 h 382798"/>
              <a:gd name="connsiteX7" fmla="*/ 129931 w 349244"/>
              <a:gd name="connsiteY7" fmla="*/ 287704 h 382798"/>
              <a:gd name="connsiteX8" fmla="*/ 163520 w 349244"/>
              <a:gd name="connsiteY8" fmla="*/ 371231 h 382798"/>
              <a:gd name="connsiteX9" fmla="*/ 41763 w 349244"/>
              <a:gd name="connsiteY9" fmla="*/ 371231 h 382798"/>
              <a:gd name="connsiteX10" fmla="*/ 0 w 349244"/>
              <a:gd name="connsiteY10" fmla="*/ 329467 h 382798"/>
              <a:gd name="connsiteX11" fmla="*/ 0 w 349244"/>
              <a:gd name="connsiteY11" fmla="*/ 78887 h 382798"/>
              <a:gd name="connsiteX12" fmla="*/ 41763 w 349244"/>
              <a:gd name="connsiteY12" fmla="*/ 37123 h 382798"/>
              <a:gd name="connsiteX13" fmla="*/ 74502 w 349244"/>
              <a:gd name="connsiteY13" fmla="*/ 37113 h 382798"/>
              <a:gd name="connsiteX14" fmla="*/ 116010 w 349244"/>
              <a:gd name="connsiteY14" fmla="*/ 0 h 382798"/>
              <a:gd name="connsiteX15" fmla="*/ 180975 w 349244"/>
              <a:gd name="connsiteY15" fmla="*/ 27842 h 382798"/>
              <a:gd name="connsiteX16" fmla="*/ 116010 w 349244"/>
              <a:gd name="connsiteY16" fmla="*/ 27842 h 382798"/>
              <a:gd name="connsiteX17" fmla="*/ 102088 w 349244"/>
              <a:gd name="connsiteY17" fmla="*/ 41763 h 382798"/>
              <a:gd name="connsiteX18" fmla="*/ 116010 w 349244"/>
              <a:gd name="connsiteY18" fmla="*/ 55685 h 382798"/>
              <a:gd name="connsiteX19" fmla="*/ 180975 w 349244"/>
              <a:gd name="connsiteY19" fmla="*/ 55685 h 382798"/>
              <a:gd name="connsiteX20" fmla="*/ 194896 w 349244"/>
              <a:gd name="connsiteY20" fmla="*/ 41763 h 382798"/>
              <a:gd name="connsiteX21" fmla="*/ 180975 w 349244"/>
              <a:gd name="connsiteY21" fmla="*/ 27842 h 382798"/>
              <a:gd name="connsiteX22" fmla="*/ 190779 w 349244"/>
              <a:gd name="connsiteY22" fmla="*/ 222286 h 382798"/>
              <a:gd name="connsiteX23" fmla="*/ 164028 w 349244"/>
              <a:gd name="connsiteY23" fmla="*/ 268619 h 382798"/>
              <a:gd name="connsiteX24" fmla="*/ 153185 w 349244"/>
              <a:gd name="connsiteY24" fmla="*/ 271301 h 382798"/>
              <a:gd name="connsiteX25" fmla="*/ 151917 w 349244"/>
              <a:gd name="connsiteY25" fmla="*/ 287704 h 382798"/>
              <a:gd name="connsiteX26" fmla="*/ 153302 w 349244"/>
              <a:gd name="connsiteY26" fmla="*/ 304844 h 382798"/>
              <a:gd name="connsiteX27" fmla="*/ 163316 w 349244"/>
              <a:gd name="connsiteY27" fmla="*/ 307255 h 382798"/>
              <a:gd name="connsiteX28" fmla="*/ 190230 w 349244"/>
              <a:gd name="connsiteY28" fmla="*/ 353854 h 382798"/>
              <a:gd name="connsiteX29" fmla="*/ 186772 w 349244"/>
              <a:gd name="connsiteY29" fmla="*/ 365571 h 382798"/>
              <a:gd name="connsiteX30" fmla="*/ 214319 w 349244"/>
              <a:gd name="connsiteY30" fmla="*/ 382676 h 382798"/>
              <a:gd name="connsiteX31" fmla="*/ 223475 w 349244"/>
              <a:gd name="connsiteY31" fmla="*/ 373048 h 382798"/>
              <a:gd name="connsiteX32" fmla="*/ 277287 w 349244"/>
              <a:gd name="connsiteY32" fmla="*/ 373057 h 382798"/>
              <a:gd name="connsiteX33" fmla="*/ 286544 w 349244"/>
              <a:gd name="connsiteY33" fmla="*/ 382798 h 382798"/>
              <a:gd name="connsiteX34" fmla="*/ 314067 w 349244"/>
              <a:gd name="connsiteY34" fmla="*/ 365854 h 382798"/>
              <a:gd name="connsiteX35" fmla="*/ 310392 w 349244"/>
              <a:gd name="connsiteY35" fmla="*/ 353122 h 382798"/>
              <a:gd name="connsiteX36" fmla="*/ 337143 w 349244"/>
              <a:gd name="connsiteY36" fmla="*/ 306787 h 382798"/>
              <a:gd name="connsiteX37" fmla="*/ 347977 w 349244"/>
              <a:gd name="connsiteY37" fmla="*/ 304107 h 382798"/>
              <a:gd name="connsiteX38" fmla="*/ 349245 w 349244"/>
              <a:gd name="connsiteY38" fmla="*/ 287704 h 382798"/>
              <a:gd name="connsiteX39" fmla="*/ 347858 w 349244"/>
              <a:gd name="connsiteY39" fmla="*/ 270560 h 382798"/>
              <a:gd name="connsiteX40" fmla="*/ 337855 w 349244"/>
              <a:gd name="connsiteY40" fmla="*/ 268151 h 382798"/>
              <a:gd name="connsiteX41" fmla="*/ 310941 w 349244"/>
              <a:gd name="connsiteY41" fmla="*/ 221552 h 382798"/>
              <a:gd name="connsiteX42" fmla="*/ 314397 w 349244"/>
              <a:gd name="connsiteY42" fmla="*/ 209844 h 382798"/>
              <a:gd name="connsiteX43" fmla="*/ 286848 w 349244"/>
              <a:gd name="connsiteY43" fmla="*/ 192734 h 382798"/>
              <a:gd name="connsiteX44" fmla="*/ 277696 w 349244"/>
              <a:gd name="connsiteY44" fmla="*/ 202358 h 382798"/>
              <a:gd name="connsiteX45" fmla="*/ 223884 w 349244"/>
              <a:gd name="connsiteY45" fmla="*/ 202349 h 382798"/>
              <a:gd name="connsiteX46" fmla="*/ 214625 w 349244"/>
              <a:gd name="connsiteY46" fmla="*/ 192608 h 382798"/>
              <a:gd name="connsiteX47" fmla="*/ 187102 w 349244"/>
              <a:gd name="connsiteY47" fmla="*/ 209549 h 382798"/>
              <a:gd name="connsiteX48" fmla="*/ 190779 w 349244"/>
              <a:gd name="connsiteY48" fmla="*/ 222286 h 382798"/>
              <a:gd name="connsiteX49" fmla="*/ 250581 w 349244"/>
              <a:gd name="connsiteY49" fmla="*/ 315546 h 382798"/>
              <a:gd name="connsiteX50" fmla="*/ 223672 w 349244"/>
              <a:gd name="connsiteY50" fmla="*/ 287704 h 382798"/>
              <a:gd name="connsiteX51" fmla="*/ 250581 w 349244"/>
              <a:gd name="connsiteY51" fmla="*/ 259862 h 382798"/>
              <a:gd name="connsiteX52" fmla="*/ 277489 w 349244"/>
              <a:gd name="connsiteY52" fmla="*/ 287704 h 382798"/>
              <a:gd name="connsiteX53" fmla="*/ 250581 w 349244"/>
              <a:gd name="connsiteY53" fmla="*/ 315546 h 3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244" h="382798">
                <a:moveTo>
                  <a:pt x="116010" y="0"/>
                </a:moveTo>
                <a:lnTo>
                  <a:pt x="180975" y="0"/>
                </a:lnTo>
                <a:cubicBezTo>
                  <a:pt x="202467" y="0"/>
                  <a:pt x="220170" y="16236"/>
                  <a:pt x="222482" y="37113"/>
                </a:cubicBezTo>
                <a:lnTo>
                  <a:pt x="255221" y="37123"/>
                </a:lnTo>
                <a:cubicBezTo>
                  <a:pt x="278286" y="37123"/>
                  <a:pt x="296985" y="55821"/>
                  <a:pt x="296985" y="78887"/>
                </a:cubicBezTo>
                <a:lnTo>
                  <a:pt x="296985" y="176301"/>
                </a:lnTo>
                <a:cubicBezTo>
                  <a:pt x="282700" y="170343"/>
                  <a:pt x="267025" y="167054"/>
                  <a:pt x="250581" y="167054"/>
                </a:cubicBezTo>
                <a:cubicBezTo>
                  <a:pt x="183947" y="167054"/>
                  <a:pt x="129931" y="221070"/>
                  <a:pt x="129931" y="287704"/>
                </a:cubicBezTo>
                <a:cubicBezTo>
                  <a:pt x="129931" y="320122"/>
                  <a:pt x="142716" y="349553"/>
                  <a:pt x="163520" y="371231"/>
                </a:cubicBezTo>
                <a:lnTo>
                  <a:pt x="41763" y="371231"/>
                </a:lnTo>
                <a:cubicBezTo>
                  <a:pt x="18698" y="371231"/>
                  <a:pt x="0" y="352532"/>
                  <a:pt x="0" y="329467"/>
                </a:cubicBezTo>
                <a:lnTo>
                  <a:pt x="0" y="78887"/>
                </a:lnTo>
                <a:cubicBezTo>
                  <a:pt x="0" y="55821"/>
                  <a:pt x="18698" y="37123"/>
                  <a:pt x="41763" y="37123"/>
                </a:cubicBezTo>
                <a:lnTo>
                  <a:pt x="74502" y="37113"/>
                </a:lnTo>
                <a:cubicBezTo>
                  <a:pt x="76815" y="16236"/>
                  <a:pt x="94516" y="0"/>
                  <a:pt x="116010" y="0"/>
                </a:cubicBezTo>
                <a:close/>
                <a:moveTo>
                  <a:pt x="180975" y="27842"/>
                </a:moveTo>
                <a:lnTo>
                  <a:pt x="116010" y="27842"/>
                </a:lnTo>
                <a:cubicBezTo>
                  <a:pt x="108321" y="27842"/>
                  <a:pt x="102088" y="34075"/>
                  <a:pt x="102088" y="41763"/>
                </a:cubicBezTo>
                <a:cubicBezTo>
                  <a:pt x="102088" y="49452"/>
                  <a:pt x="108321" y="55685"/>
                  <a:pt x="116010" y="55685"/>
                </a:cubicBezTo>
                <a:lnTo>
                  <a:pt x="180975" y="55685"/>
                </a:lnTo>
                <a:cubicBezTo>
                  <a:pt x="188663" y="55685"/>
                  <a:pt x="194896" y="49452"/>
                  <a:pt x="194896" y="41763"/>
                </a:cubicBezTo>
                <a:cubicBezTo>
                  <a:pt x="194896" y="34075"/>
                  <a:pt x="188663" y="27842"/>
                  <a:pt x="180975" y="27842"/>
                </a:cubicBezTo>
                <a:close/>
                <a:moveTo>
                  <a:pt x="190779" y="222286"/>
                </a:moveTo>
                <a:cubicBezTo>
                  <a:pt x="196621" y="242521"/>
                  <a:pt x="184474" y="263559"/>
                  <a:pt x="164028" y="268619"/>
                </a:cubicBezTo>
                <a:lnTo>
                  <a:pt x="153185" y="271301"/>
                </a:lnTo>
                <a:cubicBezTo>
                  <a:pt x="152351" y="276641"/>
                  <a:pt x="151917" y="282121"/>
                  <a:pt x="151917" y="287704"/>
                </a:cubicBezTo>
                <a:cubicBezTo>
                  <a:pt x="151917" y="293545"/>
                  <a:pt x="152392" y="299271"/>
                  <a:pt x="153302" y="304844"/>
                </a:cubicBezTo>
                <a:lnTo>
                  <a:pt x="163316" y="307255"/>
                </a:lnTo>
                <a:cubicBezTo>
                  <a:pt x="183965" y="312229"/>
                  <a:pt x="196240" y="333482"/>
                  <a:pt x="190230" y="353854"/>
                </a:cubicBezTo>
                <a:lnTo>
                  <a:pt x="186772" y="365571"/>
                </a:lnTo>
                <a:cubicBezTo>
                  <a:pt x="194922" y="372729"/>
                  <a:pt x="204212" y="378542"/>
                  <a:pt x="214319" y="382676"/>
                </a:cubicBezTo>
                <a:lnTo>
                  <a:pt x="223475" y="373048"/>
                </a:lnTo>
                <a:cubicBezTo>
                  <a:pt x="238113" y="357657"/>
                  <a:pt x="262655" y="357661"/>
                  <a:pt x="277287" y="373057"/>
                </a:cubicBezTo>
                <a:lnTo>
                  <a:pt x="286544" y="382798"/>
                </a:lnTo>
                <a:cubicBezTo>
                  <a:pt x="296634" y="378709"/>
                  <a:pt x="305913" y="372951"/>
                  <a:pt x="314067" y="365854"/>
                </a:cubicBezTo>
                <a:lnTo>
                  <a:pt x="310392" y="353122"/>
                </a:lnTo>
                <a:cubicBezTo>
                  <a:pt x="304548" y="332885"/>
                  <a:pt x="316695" y="311847"/>
                  <a:pt x="337143" y="306787"/>
                </a:cubicBezTo>
                <a:lnTo>
                  <a:pt x="347977" y="304107"/>
                </a:lnTo>
                <a:cubicBezTo>
                  <a:pt x="348810" y="298767"/>
                  <a:pt x="349245" y="293287"/>
                  <a:pt x="349245" y="287704"/>
                </a:cubicBezTo>
                <a:cubicBezTo>
                  <a:pt x="349245" y="281863"/>
                  <a:pt x="348770" y="276134"/>
                  <a:pt x="347858" y="270560"/>
                </a:cubicBezTo>
                <a:lnTo>
                  <a:pt x="337855" y="268151"/>
                </a:lnTo>
                <a:cubicBezTo>
                  <a:pt x="317206" y="263179"/>
                  <a:pt x="304929" y="241926"/>
                  <a:pt x="310941" y="221552"/>
                </a:cubicBezTo>
                <a:lnTo>
                  <a:pt x="314397" y="209844"/>
                </a:lnTo>
                <a:cubicBezTo>
                  <a:pt x="306245" y="202683"/>
                  <a:pt x="296955" y="196869"/>
                  <a:pt x="286848" y="192734"/>
                </a:cubicBezTo>
                <a:lnTo>
                  <a:pt x="277696" y="202358"/>
                </a:lnTo>
                <a:cubicBezTo>
                  <a:pt x="263058" y="217751"/>
                  <a:pt x="238514" y="217745"/>
                  <a:pt x="223884" y="202349"/>
                </a:cubicBezTo>
                <a:lnTo>
                  <a:pt x="214625" y="192608"/>
                </a:lnTo>
                <a:cubicBezTo>
                  <a:pt x="204535" y="196695"/>
                  <a:pt x="195254" y="202451"/>
                  <a:pt x="187102" y="209549"/>
                </a:cubicBezTo>
                <a:lnTo>
                  <a:pt x="190779" y="222286"/>
                </a:lnTo>
                <a:close/>
                <a:moveTo>
                  <a:pt x="250581" y="315546"/>
                </a:moveTo>
                <a:cubicBezTo>
                  <a:pt x="235720" y="315546"/>
                  <a:pt x="223672" y="303080"/>
                  <a:pt x="223672" y="287704"/>
                </a:cubicBezTo>
                <a:cubicBezTo>
                  <a:pt x="223672" y="272328"/>
                  <a:pt x="235720" y="259862"/>
                  <a:pt x="250581" y="259862"/>
                </a:cubicBezTo>
                <a:cubicBezTo>
                  <a:pt x="265441" y="259862"/>
                  <a:pt x="277489" y="272328"/>
                  <a:pt x="277489" y="287704"/>
                </a:cubicBezTo>
                <a:cubicBezTo>
                  <a:pt x="277489" y="303080"/>
                  <a:pt x="265441" y="315546"/>
                  <a:pt x="250581" y="315546"/>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6" name="Graphic 59">
            <a:extLst>
              <a:ext uri="{FF2B5EF4-FFF2-40B4-BE49-F238E27FC236}">
                <a16:creationId xmlns:a16="http://schemas.microsoft.com/office/drawing/2014/main" id="{32197FBF-BAE8-65B1-6EF7-94204EFCDBAA}"/>
              </a:ext>
            </a:extLst>
          </p:cNvPr>
          <p:cNvSpPr>
            <a:spLocks noChangeAspect="1"/>
          </p:cNvSpPr>
          <p:nvPr/>
        </p:nvSpPr>
        <p:spPr>
          <a:xfrm>
            <a:off x="8713856" y="4745888"/>
            <a:ext cx="371230" cy="371230"/>
          </a:xfrm>
          <a:custGeom>
            <a:avLst/>
            <a:gdLst>
              <a:gd name="connsiteX0" fmla="*/ 27842 w 371230"/>
              <a:gd name="connsiteY0" fmla="*/ 60325 h 371230"/>
              <a:gd name="connsiteX1" fmla="*/ 60325 w 371230"/>
              <a:gd name="connsiteY1" fmla="*/ 27842 h 371230"/>
              <a:gd name="connsiteX2" fmla="*/ 116010 w 371230"/>
              <a:gd name="connsiteY2" fmla="*/ 27842 h 371230"/>
              <a:gd name="connsiteX3" fmla="*/ 129931 w 371230"/>
              <a:gd name="connsiteY3" fmla="*/ 13921 h 371230"/>
              <a:gd name="connsiteX4" fmla="*/ 116010 w 371230"/>
              <a:gd name="connsiteY4" fmla="*/ 0 h 371230"/>
              <a:gd name="connsiteX5" fmla="*/ 60325 w 371230"/>
              <a:gd name="connsiteY5" fmla="*/ 0 h 371230"/>
              <a:gd name="connsiteX6" fmla="*/ 0 w 371230"/>
              <a:gd name="connsiteY6" fmla="*/ 60325 h 371230"/>
              <a:gd name="connsiteX7" fmla="*/ 0 w 371230"/>
              <a:gd name="connsiteY7" fmla="*/ 116010 h 371230"/>
              <a:gd name="connsiteX8" fmla="*/ 13921 w 371230"/>
              <a:gd name="connsiteY8" fmla="*/ 129931 h 371230"/>
              <a:gd name="connsiteX9" fmla="*/ 27842 w 371230"/>
              <a:gd name="connsiteY9" fmla="*/ 116010 h 371230"/>
              <a:gd name="connsiteX10" fmla="*/ 27842 w 371230"/>
              <a:gd name="connsiteY10" fmla="*/ 60325 h 371230"/>
              <a:gd name="connsiteX11" fmla="*/ 343389 w 371230"/>
              <a:gd name="connsiteY11" fmla="*/ 60325 h 371230"/>
              <a:gd name="connsiteX12" fmla="*/ 310906 w 371230"/>
              <a:gd name="connsiteY12" fmla="*/ 27842 h 371230"/>
              <a:gd name="connsiteX13" fmla="*/ 255221 w 371230"/>
              <a:gd name="connsiteY13" fmla="*/ 27842 h 371230"/>
              <a:gd name="connsiteX14" fmla="*/ 241300 w 371230"/>
              <a:gd name="connsiteY14" fmla="*/ 13921 h 371230"/>
              <a:gd name="connsiteX15" fmla="*/ 255221 w 371230"/>
              <a:gd name="connsiteY15" fmla="*/ 0 h 371230"/>
              <a:gd name="connsiteX16" fmla="*/ 310906 w 371230"/>
              <a:gd name="connsiteY16" fmla="*/ 0 h 371230"/>
              <a:gd name="connsiteX17" fmla="*/ 371231 w 371230"/>
              <a:gd name="connsiteY17" fmla="*/ 60325 h 371230"/>
              <a:gd name="connsiteX18" fmla="*/ 371231 w 371230"/>
              <a:gd name="connsiteY18" fmla="*/ 116010 h 371230"/>
              <a:gd name="connsiteX19" fmla="*/ 357310 w 371230"/>
              <a:gd name="connsiteY19" fmla="*/ 129931 h 371230"/>
              <a:gd name="connsiteX20" fmla="*/ 343389 w 371230"/>
              <a:gd name="connsiteY20" fmla="*/ 116010 h 371230"/>
              <a:gd name="connsiteX21" fmla="*/ 343389 w 371230"/>
              <a:gd name="connsiteY21" fmla="*/ 60325 h 371230"/>
              <a:gd name="connsiteX22" fmla="*/ 60325 w 371230"/>
              <a:gd name="connsiteY22" fmla="*/ 343389 h 371230"/>
              <a:gd name="connsiteX23" fmla="*/ 27842 w 371230"/>
              <a:gd name="connsiteY23" fmla="*/ 310906 h 371230"/>
              <a:gd name="connsiteX24" fmla="*/ 27842 w 371230"/>
              <a:gd name="connsiteY24" fmla="*/ 255221 h 371230"/>
              <a:gd name="connsiteX25" fmla="*/ 13921 w 371230"/>
              <a:gd name="connsiteY25" fmla="*/ 241300 h 371230"/>
              <a:gd name="connsiteX26" fmla="*/ 0 w 371230"/>
              <a:gd name="connsiteY26" fmla="*/ 255221 h 371230"/>
              <a:gd name="connsiteX27" fmla="*/ 0 w 371230"/>
              <a:gd name="connsiteY27" fmla="*/ 310906 h 371230"/>
              <a:gd name="connsiteX28" fmla="*/ 60325 w 371230"/>
              <a:gd name="connsiteY28" fmla="*/ 371231 h 371230"/>
              <a:gd name="connsiteX29" fmla="*/ 116010 w 371230"/>
              <a:gd name="connsiteY29" fmla="*/ 371231 h 371230"/>
              <a:gd name="connsiteX30" fmla="*/ 129931 w 371230"/>
              <a:gd name="connsiteY30" fmla="*/ 357310 h 371230"/>
              <a:gd name="connsiteX31" fmla="*/ 116010 w 371230"/>
              <a:gd name="connsiteY31" fmla="*/ 343389 h 371230"/>
              <a:gd name="connsiteX32" fmla="*/ 60325 w 371230"/>
              <a:gd name="connsiteY32" fmla="*/ 343389 h 371230"/>
              <a:gd name="connsiteX33" fmla="*/ 343389 w 371230"/>
              <a:gd name="connsiteY33" fmla="*/ 310906 h 371230"/>
              <a:gd name="connsiteX34" fmla="*/ 310906 w 371230"/>
              <a:gd name="connsiteY34" fmla="*/ 343389 h 371230"/>
              <a:gd name="connsiteX35" fmla="*/ 255221 w 371230"/>
              <a:gd name="connsiteY35" fmla="*/ 343389 h 371230"/>
              <a:gd name="connsiteX36" fmla="*/ 241300 w 371230"/>
              <a:gd name="connsiteY36" fmla="*/ 357310 h 371230"/>
              <a:gd name="connsiteX37" fmla="*/ 255221 w 371230"/>
              <a:gd name="connsiteY37" fmla="*/ 371231 h 371230"/>
              <a:gd name="connsiteX38" fmla="*/ 310906 w 371230"/>
              <a:gd name="connsiteY38" fmla="*/ 371231 h 371230"/>
              <a:gd name="connsiteX39" fmla="*/ 371231 w 371230"/>
              <a:gd name="connsiteY39" fmla="*/ 310906 h 371230"/>
              <a:gd name="connsiteX40" fmla="*/ 371231 w 371230"/>
              <a:gd name="connsiteY40" fmla="*/ 255221 h 371230"/>
              <a:gd name="connsiteX41" fmla="*/ 357310 w 371230"/>
              <a:gd name="connsiteY41" fmla="*/ 241300 h 371230"/>
              <a:gd name="connsiteX42" fmla="*/ 343389 w 371230"/>
              <a:gd name="connsiteY42" fmla="*/ 255221 h 371230"/>
              <a:gd name="connsiteX43" fmla="*/ 343389 w 371230"/>
              <a:gd name="connsiteY43" fmla="*/ 310906 h 371230"/>
              <a:gd name="connsiteX44" fmla="*/ 219392 w 371230"/>
              <a:gd name="connsiteY44" fmla="*/ 115581 h 371230"/>
              <a:gd name="connsiteX45" fmla="*/ 151841 w 371230"/>
              <a:gd name="connsiteY45" fmla="*/ 115581 h 371230"/>
              <a:gd name="connsiteX46" fmla="*/ 95147 w 371230"/>
              <a:gd name="connsiteY46" fmla="*/ 193534 h 371230"/>
              <a:gd name="connsiteX47" fmla="*/ 128922 w 371230"/>
              <a:gd name="connsiteY47" fmla="*/ 259862 h 371230"/>
              <a:gd name="connsiteX48" fmla="*/ 242310 w 371230"/>
              <a:gd name="connsiteY48" fmla="*/ 259862 h 371230"/>
              <a:gd name="connsiteX49" fmla="*/ 276084 w 371230"/>
              <a:gd name="connsiteY49" fmla="*/ 193534 h 371230"/>
              <a:gd name="connsiteX50" fmla="*/ 219392 w 371230"/>
              <a:gd name="connsiteY50" fmla="*/ 115581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230" h="371230">
                <a:moveTo>
                  <a:pt x="27842" y="60325"/>
                </a:moveTo>
                <a:cubicBezTo>
                  <a:pt x="27842" y="42385"/>
                  <a:pt x="42385" y="27842"/>
                  <a:pt x="60325" y="27842"/>
                </a:cubicBezTo>
                <a:lnTo>
                  <a:pt x="116010" y="27842"/>
                </a:lnTo>
                <a:cubicBezTo>
                  <a:pt x="123698" y="27842"/>
                  <a:pt x="129931" y="21610"/>
                  <a:pt x="129931" y="13921"/>
                </a:cubicBezTo>
                <a:cubicBezTo>
                  <a:pt x="129931" y="6233"/>
                  <a:pt x="123698" y="0"/>
                  <a:pt x="116010" y="0"/>
                </a:cubicBezTo>
                <a:lnTo>
                  <a:pt x="60325" y="0"/>
                </a:lnTo>
                <a:cubicBezTo>
                  <a:pt x="27008" y="0"/>
                  <a:pt x="0" y="27008"/>
                  <a:pt x="0" y="60325"/>
                </a:cubicBezTo>
                <a:lnTo>
                  <a:pt x="0" y="116010"/>
                </a:lnTo>
                <a:cubicBezTo>
                  <a:pt x="0" y="123698"/>
                  <a:pt x="6233" y="129931"/>
                  <a:pt x="13921" y="129931"/>
                </a:cubicBezTo>
                <a:cubicBezTo>
                  <a:pt x="21610" y="129931"/>
                  <a:pt x="27842" y="123698"/>
                  <a:pt x="27842" y="116010"/>
                </a:cubicBezTo>
                <a:lnTo>
                  <a:pt x="27842" y="60325"/>
                </a:lnTo>
                <a:close/>
                <a:moveTo>
                  <a:pt x="343389" y="60325"/>
                </a:moveTo>
                <a:cubicBezTo>
                  <a:pt x="343389" y="42385"/>
                  <a:pt x="328846" y="27842"/>
                  <a:pt x="310906" y="27842"/>
                </a:cubicBezTo>
                <a:lnTo>
                  <a:pt x="255221" y="27842"/>
                </a:lnTo>
                <a:cubicBezTo>
                  <a:pt x="247533" y="27842"/>
                  <a:pt x="241300" y="21610"/>
                  <a:pt x="241300" y="13921"/>
                </a:cubicBezTo>
                <a:cubicBezTo>
                  <a:pt x="241300" y="6233"/>
                  <a:pt x="247533" y="0"/>
                  <a:pt x="255221" y="0"/>
                </a:cubicBezTo>
                <a:lnTo>
                  <a:pt x="310906" y="0"/>
                </a:lnTo>
                <a:cubicBezTo>
                  <a:pt x="344222" y="0"/>
                  <a:pt x="371231" y="27008"/>
                  <a:pt x="371231" y="60325"/>
                </a:cubicBezTo>
                <a:lnTo>
                  <a:pt x="371231" y="116010"/>
                </a:lnTo>
                <a:cubicBezTo>
                  <a:pt x="371231" y="123698"/>
                  <a:pt x="364998" y="129931"/>
                  <a:pt x="357310" y="129931"/>
                </a:cubicBezTo>
                <a:cubicBezTo>
                  <a:pt x="349622" y="129931"/>
                  <a:pt x="343389" y="123698"/>
                  <a:pt x="343389" y="116010"/>
                </a:cubicBezTo>
                <a:lnTo>
                  <a:pt x="343389" y="60325"/>
                </a:lnTo>
                <a:close/>
                <a:moveTo>
                  <a:pt x="60325" y="343389"/>
                </a:moveTo>
                <a:cubicBezTo>
                  <a:pt x="42385" y="343389"/>
                  <a:pt x="27842" y="328846"/>
                  <a:pt x="27842" y="310906"/>
                </a:cubicBezTo>
                <a:lnTo>
                  <a:pt x="27842" y="255221"/>
                </a:lnTo>
                <a:cubicBezTo>
                  <a:pt x="27842" y="247533"/>
                  <a:pt x="21610" y="241300"/>
                  <a:pt x="13921" y="241300"/>
                </a:cubicBezTo>
                <a:cubicBezTo>
                  <a:pt x="6233" y="241300"/>
                  <a:pt x="0" y="247533"/>
                  <a:pt x="0" y="255221"/>
                </a:cubicBezTo>
                <a:lnTo>
                  <a:pt x="0" y="310906"/>
                </a:lnTo>
                <a:cubicBezTo>
                  <a:pt x="0" y="344222"/>
                  <a:pt x="27008" y="371231"/>
                  <a:pt x="60325" y="371231"/>
                </a:cubicBezTo>
                <a:lnTo>
                  <a:pt x="116010" y="371231"/>
                </a:lnTo>
                <a:cubicBezTo>
                  <a:pt x="123698" y="371231"/>
                  <a:pt x="129931" y="364998"/>
                  <a:pt x="129931" y="357310"/>
                </a:cubicBezTo>
                <a:cubicBezTo>
                  <a:pt x="129931" y="349622"/>
                  <a:pt x="123698" y="343389"/>
                  <a:pt x="116010" y="343389"/>
                </a:cubicBezTo>
                <a:lnTo>
                  <a:pt x="60325" y="343389"/>
                </a:lnTo>
                <a:close/>
                <a:moveTo>
                  <a:pt x="343389" y="310906"/>
                </a:moveTo>
                <a:cubicBezTo>
                  <a:pt x="343389" y="328846"/>
                  <a:pt x="328846" y="343389"/>
                  <a:pt x="310906" y="343389"/>
                </a:cubicBezTo>
                <a:lnTo>
                  <a:pt x="255221" y="343389"/>
                </a:lnTo>
                <a:cubicBezTo>
                  <a:pt x="247533" y="343389"/>
                  <a:pt x="241300" y="349622"/>
                  <a:pt x="241300" y="357310"/>
                </a:cubicBezTo>
                <a:cubicBezTo>
                  <a:pt x="241300" y="364998"/>
                  <a:pt x="247533" y="371231"/>
                  <a:pt x="255221" y="371231"/>
                </a:cubicBezTo>
                <a:lnTo>
                  <a:pt x="310906" y="371231"/>
                </a:lnTo>
                <a:cubicBezTo>
                  <a:pt x="344222" y="371231"/>
                  <a:pt x="371231" y="344222"/>
                  <a:pt x="371231" y="310906"/>
                </a:cubicBezTo>
                <a:lnTo>
                  <a:pt x="371231" y="255221"/>
                </a:lnTo>
                <a:cubicBezTo>
                  <a:pt x="371231" y="247533"/>
                  <a:pt x="364998" y="241300"/>
                  <a:pt x="357310" y="241300"/>
                </a:cubicBezTo>
                <a:cubicBezTo>
                  <a:pt x="349622" y="241300"/>
                  <a:pt x="343389" y="247533"/>
                  <a:pt x="343389" y="255221"/>
                </a:cubicBezTo>
                <a:lnTo>
                  <a:pt x="343389" y="310906"/>
                </a:lnTo>
                <a:close/>
                <a:moveTo>
                  <a:pt x="219392" y="115581"/>
                </a:moveTo>
                <a:cubicBezTo>
                  <a:pt x="202712" y="92648"/>
                  <a:pt x="168518" y="92648"/>
                  <a:pt x="151841" y="115581"/>
                </a:cubicBezTo>
                <a:lnTo>
                  <a:pt x="95147" y="193534"/>
                </a:lnTo>
                <a:cubicBezTo>
                  <a:pt x="75071" y="221139"/>
                  <a:pt x="94790" y="259862"/>
                  <a:pt x="128922" y="259862"/>
                </a:cubicBezTo>
                <a:lnTo>
                  <a:pt x="242310" y="259862"/>
                </a:lnTo>
                <a:cubicBezTo>
                  <a:pt x="276441" y="259862"/>
                  <a:pt x="296161" y="221139"/>
                  <a:pt x="276084" y="193534"/>
                </a:cubicBezTo>
                <a:lnTo>
                  <a:pt x="219392" y="115581"/>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7" name="Graphic 61">
            <a:extLst>
              <a:ext uri="{FF2B5EF4-FFF2-40B4-BE49-F238E27FC236}">
                <a16:creationId xmlns:a16="http://schemas.microsoft.com/office/drawing/2014/main" id="{68B5309F-CD24-C144-8105-6FEAAC2A6F47}"/>
              </a:ext>
            </a:extLst>
          </p:cNvPr>
          <p:cNvSpPr>
            <a:spLocks noChangeAspect="1"/>
          </p:cNvSpPr>
          <p:nvPr/>
        </p:nvSpPr>
        <p:spPr>
          <a:xfrm>
            <a:off x="8695294" y="3972926"/>
            <a:ext cx="389792" cy="389792"/>
          </a:xfrm>
          <a:custGeom>
            <a:avLst/>
            <a:gdLst>
              <a:gd name="connsiteX0" fmla="*/ 0 w 389792"/>
              <a:gd name="connsiteY0" fmla="*/ 37123 h 389792"/>
              <a:gd name="connsiteX1" fmla="*/ 37123 w 389792"/>
              <a:gd name="connsiteY1" fmla="*/ 0 h 389792"/>
              <a:gd name="connsiteX2" fmla="*/ 167054 w 389792"/>
              <a:gd name="connsiteY2" fmla="*/ 0 h 389792"/>
              <a:gd name="connsiteX3" fmla="*/ 204177 w 389792"/>
              <a:gd name="connsiteY3" fmla="*/ 37123 h 389792"/>
              <a:gd name="connsiteX4" fmla="*/ 204177 w 389792"/>
              <a:gd name="connsiteY4" fmla="*/ 148492 h 389792"/>
              <a:gd name="connsiteX5" fmla="*/ 167054 w 389792"/>
              <a:gd name="connsiteY5" fmla="*/ 185615 h 389792"/>
              <a:gd name="connsiteX6" fmla="*/ 37123 w 389792"/>
              <a:gd name="connsiteY6" fmla="*/ 185615 h 389792"/>
              <a:gd name="connsiteX7" fmla="*/ 0 w 389792"/>
              <a:gd name="connsiteY7" fmla="*/ 148492 h 389792"/>
              <a:gd name="connsiteX8" fmla="*/ 0 w 389792"/>
              <a:gd name="connsiteY8" fmla="*/ 37123 h 389792"/>
              <a:gd name="connsiteX9" fmla="*/ 46404 w 389792"/>
              <a:gd name="connsiteY9" fmla="*/ 55685 h 389792"/>
              <a:gd name="connsiteX10" fmla="*/ 37123 w 389792"/>
              <a:gd name="connsiteY10" fmla="*/ 64965 h 389792"/>
              <a:gd name="connsiteX11" fmla="*/ 46404 w 389792"/>
              <a:gd name="connsiteY11" fmla="*/ 74246 h 389792"/>
              <a:gd name="connsiteX12" fmla="*/ 157773 w 389792"/>
              <a:gd name="connsiteY12" fmla="*/ 74246 h 389792"/>
              <a:gd name="connsiteX13" fmla="*/ 167054 w 389792"/>
              <a:gd name="connsiteY13" fmla="*/ 64965 h 389792"/>
              <a:gd name="connsiteX14" fmla="*/ 157773 w 389792"/>
              <a:gd name="connsiteY14" fmla="*/ 55685 h 389792"/>
              <a:gd name="connsiteX15" fmla="*/ 46404 w 389792"/>
              <a:gd name="connsiteY15" fmla="*/ 55685 h 389792"/>
              <a:gd name="connsiteX16" fmla="*/ 46404 w 389792"/>
              <a:gd name="connsiteY16" fmla="*/ 111369 h 389792"/>
              <a:gd name="connsiteX17" fmla="*/ 37123 w 389792"/>
              <a:gd name="connsiteY17" fmla="*/ 120650 h 389792"/>
              <a:gd name="connsiteX18" fmla="*/ 46404 w 389792"/>
              <a:gd name="connsiteY18" fmla="*/ 129931 h 389792"/>
              <a:gd name="connsiteX19" fmla="*/ 157773 w 389792"/>
              <a:gd name="connsiteY19" fmla="*/ 129931 h 389792"/>
              <a:gd name="connsiteX20" fmla="*/ 167054 w 389792"/>
              <a:gd name="connsiteY20" fmla="*/ 120650 h 389792"/>
              <a:gd name="connsiteX21" fmla="*/ 157773 w 389792"/>
              <a:gd name="connsiteY21" fmla="*/ 111369 h 389792"/>
              <a:gd name="connsiteX22" fmla="*/ 46404 w 389792"/>
              <a:gd name="connsiteY22" fmla="*/ 111369 h 389792"/>
              <a:gd name="connsiteX23" fmla="*/ 292383 w 389792"/>
              <a:gd name="connsiteY23" fmla="*/ 139212 h 389792"/>
              <a:gd name="connsiteX24" fmla="*/ 306343 w 389792"/>
              <a:gd name="connsiteY24" fmla="*/ 153172 h 389792"/>
              <a:gd name="connsiteX25" fmla="*/ 292383 w 389792"/>
              <a:gd name="connsiteY25" fmla="*/ 167132 h 389792"/>
              <a:gd name="connsiteX26" fmla="*/ 278423 w 389792"/>
              <a:gd name="connsiteY26" fmla="*/ 153172 h 389792"/>
              <a:gd name="connsiteX27" fmla="*/ 292383 w 389792"/>
              <a:gd name="connsiteY27" fmla="*/ 139212 h 389792"/>
              <a:gd name="connsiteX28" fmla="*/ 222739 w 389792"/>
              <a:gd name="connsiteY28" fmla="*/ 148492 h 389792"/>
              <a:gd name="connsiteX29" fmla="*/ 167054 w 389792"/>
              <a:gd name="connsiteY29" fmla="*/ 204177 h 389792"/>
              <a:gd name="connsiteX30" fmla="*/ 55685 w 389792"/>
              <a:gd name="connsiteY30" fmla="*/ 204177 h 389792"/>
              <a:gd name="connsiteX31" fmla="*/ 55685 w 389792"/>
              <a:gd name="connsiteY31" fmla="*/ 329467 h 389792"/>
              <a:gd name="connsiteX32" fmla="*/ 64691 w 389792"/>
              <a:gd name="connsiteY32" fmla="*/ 361193 h 389792"/>
              <a:gd name="connsiteX33" fmla="*/ 193482 w 389792"/>
              <a:gd name="connsiteY33" fmla="*/ 234757 h 389792"/>
              <a:gd name="connsiteX34" fmla="*/ 195995 w 389792"/>
              <a:gd name="connsiteY34" fmla="*/ 232480 h 389792"/>
              <a:gd name="connsiteX35" fmla="*/ 249610 w 389792"/>
              <a:gd name="connsiteY35" fmla="*/ 232587 h 389792"/>
              <a:gd name="connsiteX36" fmla="*/ 251995 w 389792"/>
              <a:gd name="connsiteY36" fmla="*/ 234757 h 389792"/>
              <a:gd name="connsiteX37" fmla="*/ 380786 w 389792"/>
              <a:gd name="connsiteY37" fmla="*/ 361193 h 389792"/>
              <a:gd name="connsiteX38" fmla="*/ 389792 w 389792"/>
              <a:gd name="connsiteY38" fmla="*/ 329467 h 389792"/>
              <a:gd name="connsiteX39" fmla="*/ 389792 w 389792"/>
              <a:gd name="connsiteY39" fmla="*/ 116010 h 389792"/>
              <a:gd name="connsiteX40" fmla="*/ 329467 w 389792"/>
              <a:gd name="connsiteY40" fmla="*/ 55685 h 389792"/>
              <a:gd name="connsiteX41" fmla="*/ 222739 w 389792"/>
              <a:gd name="connsiteY41" fmla="*/ 55685 h 389792"/>
              <a:gd name="connsiteX42" fmla="*/ 222739 w 389792"/>
              <a:gd name="connsiteY42" fmla="*/ 148492 h 389792"/>
              <a:gd name="connsiteX43" fmla="*/ 292383 w 389792"/>
              <a:gd name="connsiteY43" fmla="*/ 111369 h 389792"/>
              <a:gd name="connsiteX44" fmla="*/ 334186 w 389792"/>
              <a:gd name="connsiteY44" fmla="*/ 153172 h 389792"/>
              <a:gd name="connsiteX45" fmla="*/ 292383 w 389792"/>
              <a:gd name="connsiteY45" fmla="*/ 194974 h 389792"/>
              <a:gd name="connsiteX46" fmla="*/ 250581 w 389792"/>
              <a:gd name="connsiteY46" fmla="*/ 153172 h 389792"/>
              <a:gd name="connsiteX47" fmla="*/ 292383 w 389792"/>
              <a:gd name="connsiteY47" fmla="*/ 111369 h 389792"/>
              <a:gd name="connsiteX48" fmla="*/ 212986 w 389792"/>
              <a:gd name="connsiteY48" fmla="*/ 254625 h 389792"/>
              <a:gd name="connsiteX49" fmla="*/ 214538 w 389792"/>
              <a:gd name="connsiteY49" fmla="*/ 253308 h 389792"/>
              <a:gd name="connsiteX50" fmla="*/ 230757 w 389792"/>
              <a:gd name="connsiteY50" fmla="*/ 253178 h 389792"/>
              <a:gd name="connsiteX51" fmla="*/ 232491 w 389792"/>
              <a:gd name="connsiteY51" fmla="*/ 254625 h 389792"/>
              <a:gd name="connsiteX52" fmla="*/ 361080 w 389792"/>
              <a:gd name="connsiteY52" fmla="*/ 380857 h 389792"/>
              <a:gd name="connsiteX53" fmla="*/ 329467 w 389792"/>
              <a:gd name="connsiteY53" fmla="*/ 389792 h 389792"/>
              <a:gd name="connsiteX54" fmla="*/ 116010 w 389792"/>
              <a:gd name="connsiteY54" fmla="*/ 389792 h 389792"/>
              <a:gd name="connsiteX55" fmla="*/ 84398 w 389792"/>
              <a:gd name="connsiteY55" fmla="*/ 380857 h 389792"/>
              <a:gd name="connsiteX56" fmla="*/ 212986 w 389792"/>
              <a:gd name="connsiteY56" fmla="*/ 254625 h 38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9792" h="389792">
                <a:moveTo>
                  <a:pt x="0" y="37123"/>
                </a:moveTo>
                <a:cubicBezTo>
                  <a:pt x="0" y="16621"/>
                  <a:pt x="16621" y="0"/>
                  <a:pt x="37123" y="0"/>
                </a:cubicBezTo>
                <a:lnTo>
                  <a:pt x="167054" y="0"/>
                </a:lnTo>
                <a:cubicBezTo>
                  <a:pt x="187557" y="0"/>
                  <a:pt x="204177" y="16621"/>
                  <a:pt x="204177" y="37123"/>
                </a:cubicBezTo>
                <a:lnTo>
                  <a:pt x="204177" y="148492"/>
                </a:lnTo>
                <a:cubicBezTo>
                  <a:pt x="204177" y="168995"/>
                  <a:pt x="187557" y="185615"/>
                  <a:pt x="167054" y="185615"/>
                </a:cubicBezTo>
                <a:lnTo>
                  <a:pt x="37123" y="185615"/>
                </a:lnTo>
                <a:cubicBezTo>
                  <a:pt x="16621" y="185615"/>
                  <a:pt x="0" y="168995"/>
                  <a:pt x="0" y="148492"/>
                </a:cubicBezTo>
                <a:lnTo>
                  <a:pt x="0" y="37123"/>
                </a:lnTo>
                <a:close/>
                <a:moveTo>
                  <a:pt x="46404" y="55685"/>
                </a:moveTo>
                <a:cubicBezTo>
                  <a:pt x="41278" y="55685"/>
                  <a:pt x="37123" y="59840"/>
                  <a:pt x="37123" y="64965"/>
                </a:cubicBezTo>
                <a:cubicBezTo>
                  <a:pt x="37123" y="70091"/>
                  <a:pt x="41278" y="74246"/>
                  <a:pt x="46404" y="74246"/>
                </a:cubicBezTo>
                <a:lnTo>
                  <a:pt x="157773" y="74246"/>
                </a:lnTo>
                <a:cubicBezTo>
                  <a:pt x="162899" y="74246"/>
                  <a:pt x="167054" y="70091"/>
                  <a:pt x="167054" y="64965"/>
                </a:cubicBezTo>
                <a:cubicBezTo>
                  <a:pt x="167054" y="59840"/>
                  <a:pt x="162899" y="55685"/>
                  <a:pt x="157773" y="55685"/>
                </a:cubicBezTo>
                <a:lnTo>
                  <a:pt x="46404" y="55685"/>
                </a:lnTo>
                <a:close/>
                <a:moveTo>
                  <a:pt x="46404" y="111369"/>
                </a:moveTo>
                <a:cubicBezTo>
                  <a:pt x="41278" y="111369"/>
                  <a:pt x="37123" y="115524"/>
                  <a:pt x="37123" y="120650"/>
                </a:cubicBezTo>
                <a:cubicBezTo>
                  <a:pt x="37123" y="125776"/>
                  <a:pt x="41278" y="129931"/>
                  <a:pt x="46404" y="129931"/>
                </a:cubicBezTo>
                <a:lnTo>
                  <a:pt x="157773" y="129931"/>
                </a:lnTo>
                <a:cubicBezTo>
                  <a:pt x="162899" y="129931"/>
                  <a:pt x="167054" y="125776"/>
                  <a:pt x="167054" y="120650"/>
                </a:cubicBezTo>
                <a:cubicBezTo>
                  <a:pt x="167054" y="115524"/>
                  <a:pt x="162899" y="111369"/>
                  <a:pt x="157773" y="111369"/>
                </a:cubicBezTo>
                <a:lnTo>
                  <a:pt x="46404" y="111369"/>
                </a:lnTo>
                <a:close/>
                <a:moveTo>
                  <a:pt x="292383" y="139212"/>
                </a:moveTo>
                <a:cubicBezTo>
                  <a:pt x="300094" y="139212"/>
                  <a:pt x="306343" y="145462"/>
                  <a:pt x="306343" y="153172"/>
                </a:cubicBezTo>
                <a:cubicBezTo>
                  <a:pt x="306343" y="160882"/>
                  <a:pt x="300094" y="167132"/>
                  <a:pt x="292383" y="167132"/>
                </a:cubicBezTo>
                <a:cubicBezTo>
                  <a:pt x="284673" y="167132"/>
                  <a:pt x="278423" y="160882"/>
                  <a:pt x="278423" y="153172"/>
                </a:cubicBezTo>
                <a:cubicBezTo>
                  <a:pt x="278423" y="145462"/>
                  <a:pt x="284673" y="139212"/>
                  <a:pt x="292383" y="139212"/>
                </a:cubicBezTo>
                <a:close/>
                <a:moveTo>
                  <a:pt x="222739" y="148492"/>
                </a:moveTo>
                <a:cubicBezTo>
                  <a:pt x="222739" y="179247"/>
                  <a:pt x="197809" y="204177"/>
                  <a:pt x="167054" y="204177"/>
                </a:cubicBezTo>
                <a:lnTo>
                  <a:pt x="55685" y="204177"/>
                </a:lnTo>
                <a:lnTo>
                  <a:pt x="55685" y="329467"/>
                </a:lnTo>
                <a:cubicBezTo>
                  <a:pt x="55685" y="341107"/>
                  <a:pt x="58981" y="351975"/>
                  <a:pt x="64691" y="361193"/>
                </a:cubicBezTo>
                <a:lnTo>
                  <a:pt x="193482" y="234757"/>
                </a:lnTo>
                <a:lnTo>
                  <a:pt x="195995" y="232480"/>
                </a:lnTo>
                <a:cubicBezTo>
                  <a:pt x="211492" y="219533"/>
                  <a:pt x="234154" y="219570"/>
                  <a:pt x="249610" y="232587"/>
                </a:cubicBezTo>
                <a:lnTo>
                  <a:pt x="251995" y="234757"/>
                </a:lnTo>
                <a:lnTo>
                  <a:pt x="380786" y="361193"/>
                </a:lnTo>
                <a:cubicBezTo>
                  <a:pt x="386496" y="351975"/>
                  <a:pt x="389792" y="341107"/>
                  <a:pt x="389792" y="329467"/>
                </a:cubicBezTo>
                <a:lnTo>
                  <a:pt x="389792" y="116010"/>
                </a:lnTo>
                <a:cubicBezTo>
                  <a:pt x="389792" y="82693"/>
                  <a:pt x="362784" y="55685"/>
                  <a:pt x="329467" y="55685"/>
                </a:cubicBezTo>
                <a:lnTo>
                  <a:pt x="222739" y="55685"/>
                </a:lnTo>
                <a:lnTo>
                  <a:pt x="222739" y="148492"/>
                </a:lnTo>
                <a:close/>
                <a:moveTo>
                  <a:pt x="292383" y="111369"/>
                </a:moveTo>
                <a:cubicBezTo>
                  <a:pt x="315470" y="111369"/>
                  <a:pt x="334186" y="130085"/>
                  <a:pt x="334186" y="153172"/>
                </a:cubicBezTo>
                <a:cubicBezTo>
                  <a:pt x="334186" y="176259"/>
                  <a:pt x="315470" y="194974"/>
                  <a:pt x="292383" y="194974"/>
                </a:cubicBezTo>
                <a:cubicBezTo>
                  <a:pt x="269296" y="194974"/>
                  <a:pt x="250581" y="176259"/>
                  <a:pt x="250581" y="153172"/>
                </a:cubicBezTo>
                <a:cubicBezTo>
                  <a:pt x="250581" y="130085"/>
                  <a:pt x="269296" y="111369"/>
                  <a:pt x="292383" y="111369"/>
                </a:cubicBezTo>
                <a:close/>
                <a:moveTo>
                  <a:pt x="212986" y="254625"/>
                </a:moveTo>
                <a:lnTo>
                  <a:pt x="214538" y="253308"/>
                </a:lnTo>
                <a:cubicBezTo>
                  <a:pt x="219349" y="249794"/>
                  <a:pt x="225903" y="249749"/>
                  <a:pt x="230757" y="253178"/>
                </a:cubicBezTo>
                <a:lnTo>
                  <a:pt x="232491" y="254625"/>
                </a:lnTo>
                <a:lnTo>
                  <a:pt x="361080" y="380857"/>
                </a:lnTo>
                <a:cubicBezTo>
                  <a:pt x="351886" y="386524"/>
                  <a:pt x="341059" y="389792"/>
                  <a:pt x="329467" y="389792"/>
                </a:cubicBezTo>
                <a:lnTo>
                  <a:pt x="116010" y="389792"/>
                </a:lnTo>
                <a:cubicBezTo>
                  <a:pt x="104418" y="389792"/>
                  <a:pt x="93590" y="386524"/>
                  <a:pt x="84398" y="380857"/>
                </a:cubicBezTo>
                <a:lnTo>
                  <a:pt x="212986" y="254625"/>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8" name="Graphic 63">
            <a:extLst>
              <a:ext uri="{FF2B5EF4-FFF2-40B4-BE49-F238E27FC236}">
                <a16:creationId xmlns:a16="http://schemas.microsoft.com/office/drawing/2014/main" id="{5D327EE7-7E19-FE0F-5CCE-9D392A71A938}"/>
              </a:ext>
            </a:extLst>
          </p:cNvPr>
          <p:cNvSpPr>
            <a:spLocks noChangeAspect="1"/>
          </p:cNvSpPr>
          <p:nvPr/>
        </p:nvSpPr>
        <p:spPr>
          <a:xfrm>
            <a:off x="8713783" y="3255649"/>
            <a:ext cx="370298" cy="296984"/>
          </a:xfrm>
          <a:custGeom>
            <a:avLst/>
            <a:gdLst>
              <a:gd name="connsiteX0" fmla="*/ 74 w 370298"/>
              <a:gd name="connsiteY0" fmla="*/ 41749 h 296984"/>
              <a:gd name="connsiteX1" fmla="*/ 41837 w 370298"/>
              <a:gd name="connsiteY1" fmla="*/ 0 h 296984"/>
              <a:gd name="connsiteX2" fmla="*/ 115258 w 370298"/>
              <a:gd name="connsiteY2" fmla="*/ 0 h 296984"/>
              <a:gd name="connsiteX3" fmla="*/ 141960 w 370298"/>
              <a:gd name="connsiteY3" fmla="*/ 9652 h 296984"/>
              <a:gd name="connsiteX4" fmla="*/ 186156 w 370298"/>
              <a:gd name="connsiteY4" fmla="*/ 46402 h 296984"/>
              <a:gd name="connsiteX5" fmla="*/ 292426 w 370298"/>
              <a:gd name="connsiteY5" fmla="*/ 46402 h 296984"/>
              <a:gd name="connsiteX6" fmla="*/ 334190 w 370298"/>
              <a:gd name="connsiteY6" fmla="*/ 88165 h 296984"/>
              <a:gd name="connsiteX7" fmla="*/ 334190 w 370298"/>
              <a:gd name="connsiteY7" fmla="*/ 102125 h 296984"/>
              <a:gd name="connsiteX8" fmla="*/ 82143 w 370298"/>
              <a:gd name="connsiteY8" fmla="*/ 102125 h 296984"/>
              <a:gd name="connsiteX9" fmla="*/ 41623 w 370298"/>
              <a:gd name="connsiteY9" fmla="*/ 133775 h 296984"/>
              <a:gd name="connsiteX10" fmla="*/ 5947 w 370298"/>
              <a:gd name="connsiteY10" fmla="*/ 276714 h 296984"/>
              <a:gd name="connsiteX11" fmla="*/ 5947 w 370298"/>
              <a:gd name="connsiteY11" fmla="*/ 276714 h 296984"/>
              <a:gd name="connsiteX12" fmla="*/ 0 w 370298"/>
              <a:gd name="connsiteY12" fmla="*/ 255206 h 296984"/>
              <a:gd name="connsiteX13" fmla="*/ 74 w 370298"/>
              <a:gd name="connsiteY13" fmla="*/ 41749 h 296984"/>
              <a:gd name="connsiteX14" fmla="*/ 32462 w 370298"/>
              <a:gd name="connsiteY14" fmla="*/ 285456 h 296984"/>
              <a:gd name="connsiteX15" fmla="*/ 41466 w 370298"/>
              <a:gd name="connsiteY15" fmla="*/ 296985 h 296984"/>
              <a:gd name="connsiteX16" fmla="*/ 305777 w 370298"/>
              <a:gd name="connsiteY16" fmla="*/ 296985 h 296984"/>
              <a:gd name="connsiteX17" fmla="*/ 337289 w 370298"/>
              <a:gd name="connsiteY17" fmla="*/ 272381 h 296984"/>
              <a:gd name="connsiteX18" fmla="*/ 370017 w 370298"/>
              <a:gd name="connsiteY18" fmla="*/ 141498 h 296984"/>
              <a:gd name="connsiteX19" fmla="*/ 361013 w 370298"/>
              <a:gd name="connsiteY19" fmla="*/ 129968 h 296984"/>
              <a:gd name="connsiteX20" fmla="*/ 82143 w 370298"/>
              <a:gd name="connsiteY20" fmla="*/ 129968 h 296984"/>
              <a:gd name="connsiteX21" fmla="*/ 68636 w 370298"/>
              <a:gd name="connsiteY21" fmla="*/ 140516 h 296984"/>
              <a:gd name="connsiteX22" fmla="*/ 32462 w 370298"/>
              <a:gd name="connsiteY22" fmla="*/ 285456 h 29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298" h="296984">
                <a:moveTo>
                  <a:pt x="74" y="41749"/>
                </a:moveTo>
                <a:cubicBezTo>
                  <a:pt x="82" y="18689"/>
                  <a:pt x="18777" y="0"/>
                  <a:pt x="41837" y="0"/>
                </a:cubicBezTo>
                <a:lnTo>
                  <a:pt x="115258" y="0"/>
                </a:lnTo>
                <a:cubicBezTo>
                  <a:pt x="125013" y="0"/>
                  <a:pt x="134460" y="3415"/>
                  <a:pt x="141960" y="9652"/>
                </a:cubicBezTo>
                <a:lnTo>
                  <a:pt x="186156" y="46402"/>
                </a:lnTo>
                <a:lnTo>
                  <a:pt x="292426" y="46402"/>
                </a:lnTo>
                <a:cubicBezTo>
                  <a:pt x="315491" y="46402"/>
                  <a:pt x="334190" y="65100"/>
                  <a:pt x="334190" y="88165"/>
                </a:cubicBezTo>
                <a:lnTo>
                  <a:pt x="334190" y="102125"/>
                </a:lnTo>
                <a:lnTo>
                  <a:pt x="82143" y="102125"/>
                </a:lnTo>
                <a:cubicBezTo>
                  <a:pt x="62973" y="102125"/>
                  <a:pt x="46265" y="115176"/>
                  <a:pt x="41623" y="133775"/>
                </a:cubicBezTo>
                <a:lnTo>
                  <a:pt x="5947" y="276714"/>
                </a:lnTo>
                <a:cubicBezTo>
                  <a:pt x="6744" y="273515"/>
                  <a:pt x="5929" y="276786"/>
                  <a:pt x="5947" y="276714"/>
                </a:cubicBezTo>
                <a:cubicBezTo>
                  <a:pt x="2169" y="270431"/>
                  <a:pt x="-3" y="263073"/>
                  <a:pt x="0" y="255206"/>
                </a:cubicBezTo>
                <a:lnTo>
                  <a:pt x="74" y="41749"/>
                </a:lnTo>
                <a:close/>
                <a:moveTo>
                  <a:pt x="32462" y="285456"/>
                </a:moveTo>
                <a:cubicBezTo>
                  <a:pt x="31000" y="291314"/>
                  <a:pt x="35430" y="296985"/>
                  <a:pt x="41466" y="296985"/>
                </a:cubicBezTo>
                <a:lnTo>
                  <a:pt x="305777" y="296985"/>
                </a:lnTo>
                <a:cubicBezTo>
                  <a:pt x="320681" y="296985"/>
                  <a:pt x="333674" y="286841"/>
                  <a:pt x="337289" y="272381"/>
                </a:cubicBezTo>
                <a:lnTo>
                  <a:pt x="370017" y="141498"/>
                </a:lnTo>
                <a:cubicBezTo>
                  <a:pt x="371482" y="135642"/>
                  <a:pt x="367051" y="129968"/>
                  <a:pt x="361013" y="129968"/>
                </a:cubicBezTo>
                <a:lnTo>
                  <a:pt x="82143" y="129968"/>
                </a:lnTo>
                <a:cubicBezTo>
                  <a:pt x="75753" y="129968"/>
                  <a:pt x="70184" y="134317"/>
                  <a:pt x="68636" y="140516"/>
                </a:cubicBezTo>
                <a:lnTo>
                  <a:pt x="32462" y="285456"/>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9" name="Graphic 65">
            <a:extLst>
              <a:ext uri="{FF2B5EF4-FFF2-40B4-BE49-F238E27FC236}">
                <a16:creationId xmlns:a16="http://schemas.microsoft.com/office/drawing/2014/main" id="{445B9D13-D679-1D03-E969-9AB78FC708A5}"/>
              </a:ext>
            </a:extLst>
          </p:cNvPr>
          <p:cNvSpPr>
            <a:spLocks noChangeAspect="1"/>
          </p:cNvSpPr>
          <p:nvPr/>
        </p:nvSpPr>
        <p:spPr>
          <a:xfrm>
            <a:off x="8713828" y="2454816"/>
            <a:ext cx="371287" cy="371288"/>
          </a:xfrm>
          <a:custGeom>
            <a:avLst/>
            <a:gdLst>
              <a:gd name="connsiteX0" fmla="*/ 371288 w 371287"/>
              <a:gd name="connsiteY0" fmla="*/ 185645 h 371288"/>
              <a:gd name="connsiteX1" fmla="*/ 185644 w 371287"/>
              <a:gd name="connsiteY1" fmla="*/ 0 h 371288"/>
              <a:gd name="connsiteX2" fmla="*/ 0 w 371287"/>
              <a:gd name="connsiteY2" fmla="*/ 185645 h 371288"/>
              <a:gd name="connsiteX3" fmla="*/ 185644 w 371287"/>
              <a:gd name="connsiteY3" fmla="*/ 371288 h 371288"/>
              <a:gd name="connsiteX4" fmla="*/ 371288 w 371287"/>
              <a:gd name="connsiteY4" fmla="*/ 185645 h 371288"/>
              <a:gd name="connsiteX5" fmla="*/ 106779 w 371287"/>
              <a:gd name="connsiteY5" fmla="*/ 148520 h 371288"/>
              <a:gd name="connsiteX6" fmla="*/ 129968 w 371287"/>
              <a:gd name="connsiteY6" fmla="*/ 125331 h 371288"/>
              <a:gd name="connsiteX7" fmla="*/ 153156 w 371287"/>
              <a:gd name="connsiteY7" fmla="*/ 148520 h 371288"/>
              <a:gd name="connsiteX8" fmla="*/ 129968 w 371287"/>
              <a:gd name="connsiteY8" fmla="*/ 171709 h 371288"/>
              <a:gd name="connsiteX9" fmla="*/ 106779 w 371287"/>
              <a:gd name="connsiteY9" fmla="*/ 148520 h 371288"/>
              <a:gd name="connsiteX10" fmla="*/ 218147 w 371287"/>
              <a:gd name="connsiteY10" fmla="*/ 148520 h 371288"/>
              <a:gd name="connsiteX11" fmla="*/ 241336 w 371287"/>
              <a:gd name="connsiteY11" fmla="*/ 125331 h 371288"/>
              <a:gd name="connsiteX12" fmla="*/ 264525 w 371287"/>
              <a:gd name="connsiteY12" fmla="*/ 148520 h 371288"/>
              <a:gd name="connsiteX13" fmla="*/ 241336 w 371287"/>
              <a:gd name="connsiteY13" fmla="*/ 171709 h 371288"/>
              <a:gd name="connsiteX14" fmla="*/ 218147 w 371287"/>
              <a:gd name="connsiteY14" fmla="*/ 148520 h 371288"/>
              <a:gd name="connsiteX15" fmla="*/ 151042 w 371287"/>
              <a:gd name="connsiteY15" fmla="*/ 243303 h 371288"/>
              <a:gd name="connsiteX16" fmla="*/ 185643 w 371287"/>
              <a:gd name="connsiteY16" fmla="*/ 251759 h 371288"/>
              <a:gd name="connsiteX17" fmla="*/ 220245 w 371287"/>
              <a:gd name="connsiteY17" fmla="*/ 243305 h 371288"/>
              <a:gd name="connsiteX18" fmla="*/ 239345 w 371287"/>
              <a:gd name="connsiteY18" fmla="*/ 248081 h 371288"/>
              <a:gd name="connsiteX19" fmla="*/ 234567 w 371287"/>
              <a:gd name="connsiteY19" fmla="*/ 267180 h 371288"/>
              <a:gd name="connsiteX20" fmla="*/ 185643 w 371287"/>
              <a:gd name="connsiteY20" fmla="*/ 279602 h 371288"/>
              <a:gd name="connsiteX21" fmla="*/ 136717 w 371287"/>
              <a:gd name="connsiteY21" fmla="*/ 267177 h 371288"/>
              <a:gd name="connsiteX22" fmla="*/ 131942 w 371287"/>
              <a:gd name="connsiteY22" fmla="*/ 248077 h 371288"/>
              <a:gd name="connsiteX23" fmla="*/ 151042 w 371287"/>
              <a:gd name="connsiteY23" fmla="*/ 243303 h 37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287" h="371288">
                <a:moveTo>
                  <a:pt x="371288" y="185645"/>
                </a:moveTo>
                <a:cubicBezTo>
                  <a:pt x="371288" y="83116"/>
                  <a:pt x="288173" y="0"/>
                  <a:pt x="185644" y="0"/>
                </a:cubicBezTo>
                <a:cubicBezTo>
                  <a:pt x="83116" y="0"/>
                  <a:pt x="0" y="83116"/>
                  <a:pt x="0" y="185645"/>
                </a:cubicBezTo>
                <a:cubicBezTo>
                  <a:pt x="0" y="288174"/>
                  <a:pt x="83116" y="371288"/>
                  <a:pt x="185644" y="371288"/>
                </a:cubicBezTo>
                <a:cubicBezTo>
                  <a:pt x="288173" y="371288"/>
                  <a:pt x="371288" y="288174"/>
                  <a:pt x="371288" y="185645"/>
                </a:cubicBezTo>
                <a:close/>
                <a:moveTo>
                  <a:pt x="106779" y="148520"/>
                </a:moveTo>
                <a:cubicBezTo>
                  <a:pt x="106779" y="135713"/>
                  <a:pt x="117161" y="125331"/>
                  <a:pt x="129968" y="125331"/>
                </a:cubicBezTo>
                <a:cubicBezTo>
                  <a:pt x="142775" y="125331"/>
                  <a:pt x="153156" y="135713"/>
                  <a:pt x="153156" y="148520"/>
                </a:cubicBezTo>
                <a:cubicBezTo>
                  <a:pt x="153156" y="161326"/>
                  <a:pt x="142775" y="171709"/>
                  <a:pt x="129968" y="171709"/>
                </a:cubicBezTo>
                <a:cubicBezTo>
                  <a:pt x="117161" y="171709"/>
                  <a:pt x="106779" y="161326"/>
                  <a:pt x="106779" y="148520"/>
                </a:cubicBezTo>
                <a:close/>
                <a:moveTo>
                  <a:pt x="218147" y="148520"/>
                </a:moveTo>
                <a:cubicBezTo>
                  <a:pt x="218147" y="135713"/>
                  <a:pt x="228531" y="125331"/>
                  <a:pt x="241336" y="125331"/>
                </a:cubicBezTo>
                <a:cubicBezTo>
                  <a:pt x="254144" y="125331"/>
                  <a:pt x="264525" y="135713"/>
                  <a:pt x="264525" y="148520"/>
                </a:cubicBezTo>
                <a:cubicBezTo>
                  <a:pt x="264525" y="161326"/>
                  <a:pt x="254144" y="171709"/>
                  <a:pt x="241336" y="171709"/>
                </a:cubicBezTo>
                <a:cubicBezTo>
                  <a:pt x="228531" y="171709"/>
                  <a:pt x="218147" y="161326"/>
                  <a:pt x="218147" y="148520"/>
                </a:cubicBezTo>
                <a:close/>
                <a:moveTo>
                  <a:pt x="151042" y="243303"/>
                </a:moveTo>
                <a:cubicBezTo>
                  <a:pt x="160009" y="248684"/>
                  <a:pt x="172475" y="251759"/>
                  <a:pt x="185643" y="251759"/>
                </a:cubicBezTo>
                <a:cubicBezTo>
                  <a:pt x="198810" y="251759"/>
                  <a:pt x="211276" y="248684"/>
                  <a:pt x="220245" y="243305"/>
                </a:cubicBezTo>
                <a:cubicBezTo>
                  <a:pt x="226838" y="239349"/>
                  <a:pt x="235389" y="241488"/>
                  <a:pt x="239345" y="248081"/>
                </a:cubicBezTo>
                <a:cubicBezTo>
                  <a:pt x="243298" y="254674"/>
                  <a:pt x="241160" y="263225"/>
                  <a:pt x="234567" y="267180"/>
                </a:cubicBezTo>
                <a:cubicBezTo>
                  <a:pt x="220334" y="275719"/>
                  <a:pt x="202637" y="279602"/>
                  <a:pt x="185643" y="279602"/>
                </a:cubicBezTo>
                <a:cubicBezTo>
                  <a:pt x="168648" y="279602"/>
                  <a:pt x="150951" y="275717"/>
                  <a:pt x="136717" y="267177"/>
                </a:cubicBezTo>
                <a:cubicBezTo>
                  <a:pt x="130124" y="263221"/>
                  <a:pt x="127986" y="254670"/>
                  <a:pt x="131942" y="248077"/>
                </a:cubicBezTo>
                <a:cubicBezTo>
                  <a:pt x="135897" y="241484"/>
                  <a:pt x="144449" y="239346"/>
                  <a:pt x="151042" y="243303"/>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80" name="Graphic 69">
            <a:extLst>
              <a:ext uri="{FF2B5EF4-FFF2-40B4-BE49-F238E27FC236}">
                <a16:creationId xmlns:a16="http://schemas.microsoft.com/office/drawing/2014/main" id="{599352E4-E99F-DD81-F466-031B695AC7DC}"/>
              </a:ext>
            </a:extLst>
          </p:cNvPr>
          <p:cNvSpPr>
            <a:spLocks noChangeAspect="1"/>
          </p:cNvSpPr>
          <p:nvPr/>
        </p:nvSpPr>
        <p:spPr>
          <a:xfrm>
            <a:off x="8684709" y="1677356"/>
            <a:ext cx="429523" cy="398846"/>
          </a:xfrm>
          <a:custGeom>
            <a:avLst/>
            <a:gdLst>
              <a:gd name="connsiteX0" fmla="*/ 161073 w 429523"/>
              <a:gd name="connsiteY0" fmla="*/ 0 h 398846"/>
              <a:gd name="connsiteX1" fmla="*/ 1 w 429523"/>
              <a:gd name="connsiteY1" fmla="*/ 161071 h 398846"/>
              <a:gd name="connsiteX2" fmla="*/ 10255 w 429523"/>
              <a:gd name="connsiteY2" fmla="*/ 217735 h 398846"/>
              <a:gd name="connsiteX3" fmla="*/ 16912 w 429523"/>
              <a:gd name="connsiteY3" fmla="*/ 232987 h 398846"/>
              <a:gd name="connsiteX4" fmla="*/ 808 w 429523"/>
              <a:gd name="connsiteY4" fmla="*/ 293085 h 398846"/>
              <a:gd name="connsiteX5" fmla="*/ 28990 w 429523"/>
              <a:gd name="connsiteY5" fmla="*/ 321268 h 398846"/>
              <a:gd name="connsiteX6" fmla="*/ 89044 w 429523"/>
              <a:gd name="connsiteY6" fmla="*/ 305176 h 398846"/>
              <a:gd name="connsiteX7" fmla="*/ 161073 w 429523"/>
              <a:gd name="connsiteY7" fmla="*/ 322143 h 398846"/>
              <a:gd name="connsiteX8" fmla="*/ 322144 w 429523"/>
              <a:gd name="connsiteY8" fmla="*/ 161071 h 398846"/>
              <a:gd name="connsiteX9" fmla="*/ 161073 w 429523"/>
              <a:gd name="connsiteY9" fmla="*/ 0 h 398846"/>
              <a:gd name="connsiteX10" fmla="*/ 191060 w 429523"/>
              <a:gd name="connsiteY10" fmla="*/ 342724 h 398846"/>
              <a:gd name="connsiteX11" fmla="*/ 161071 w 429523"/>
              <a:gd name="connsiteY11" fmla="*/ 345156 h 398846"/>
              <a:gd name="connsiteX12" fmla="*/ 147986 w 429523"/>
              <a:gd name="connsiteY12" fmla="*/ 344697 h 398846"/>
              <a:gd name="connsiteX13" fmla="*/ 268452 w 429523"/>
              <a:gd name="connsiteY13" fmla="*/ 398846 h 398846"/>
              <a:gd name="connsiteX14" fmla="*/ 340480 w 429523"/>
              <a:gd name="connsiteY14" fmla="*/ 381879 h 398846"/>
              <a:gd name="connsiteX15" fmla="*/ 400534 w 429523"/>
              <a:gd name="connsiteY15" fmla="*/ 397970 h 398846"/>
              <a:gd name="connsiteX16" fmla="*/ 428715 w 429523"/>
              <a:gd name="connsiteY16" fmla="*/ 369789 h 398846"/>
              <a:gd name="connsiteX17" fmla="*/ 412613 w 429523"/>
              <a:gd name="connsiteY17" fmla="*/ 309691 h 398846"/>
              <a:gd name="connsiteX18" fmla="*/ 419269 w 429523"/>
              <a:gd name="connsiteY18" fmla="*/ 294438 h 398846"/>
              <a:gd name="connsiteX19" fmla="*/ 429524 w 429523"/>
              <a:gd name="connsiteY19" fmla="*/ 237775 h 398846"/>
              <a:gd name="connsiteX20" fmla="*/ 330557 w 429523"/>
              <a:gd name="connsiteY20" fmla="*/ 89112 h 398846"/>
              <a:gd name="connsiteX21" fmla="*/ 342629 w 429523"/>
              <a:gd name="connsiteY21" fmla="*/ 130525 h 398846"/>
              <a:gd name="connsiteX22" fmla="*/ 398843 w 429523"/>
              <a:gd name="connsiteY22" fmla="*/ 237775 h 398846"/>
              <a:gd name="connsiteX23" fmla="*/ 382802 w 429523"/>
              <a:gd name="connsiteY23" fmla="*/ 300487 h 398846"/>
              <a:gd name="connsiteX24" fmla="*/ 381428 w 429523"/>
              <a:gd name="connsiteY24" fmla="*/ 311848 h 398846"/>
              <a:gd name="connsiteX25" fmla="*/ 395642 w 429523"/>
              <a:gd name="connsiteY25" fmla="*/ 364897 h 398846"/>
              <a:gd name="connsiteX26" fmla="*/ 342629 w 429523"/>
              <a:gd name="connsiteY26" fmla="*/ 350692 h 398846"/>
              <a:gd name="connsiteX27" fmla="*/ 331258 w 429523"/>
              <a:gd name="connsiteY27" fmla="*/ 352073 h 398846"/>
              <a:gd name="connsiteX28" fmla="*/ 268452 w 429523"/>
              <a:gd name="connsiteY28" fmla="*/ 368166 h 398846"/>
              <a:gd name="connsiteX29" fmla="*/ 191060 w 429523"/>
              <a:gd name="connsiteY29" fmla="*/ 342724 h 398846"/>
              <a:gd name="connsiteX30" fmla="*/ 145731 w 429523"/>
              <a:gd name="connsiteY30" fmla="*/ 184082 h 398846"/>
              <a:gd name="connsiteX31" fmla="*/ 170289 w 429523"/>
              <a:gd name="connsiteY31" fmla="*/ 130724 h 398846"/>
              <a:gd name="connsiteX32" fmla="*/ 170582 w 429523"/>
              <a:gd name="connsiteY32" fmla="*/ 130391 h 398846"/>
              <a:gd name="connsiteX33" fmla="*/ 184082 w 429523"/>
              <a:gd name="connsiteY33" fmla="*/ 107381 h 398846"/>
              <a:gd name="connsiteX34" fmla="*/ 161071 w 429523"/>
              <a:gd name="connsiteY34" fmla="*/ 92041 h 398846"/>
              <a:gd name="connsiteX35" fmla="*/ 138061 w 429523"/>
              <a:gd name="connsiteY35" fmla="*/ 107381 h 398846"/>
              <a:gd name="connsiteX36" fmla="*/ 122721 w 429523"/>
              <a:gd name="connsiteY36" fmla="*/ 122721 h 398846"/>
              <a:gd name="connsiteX37" fmla="*/ 107381 w 429523"/>
              <a:gd name="connsiteY37" fmla="*/ 107381 h 398846"/>
              <a:gd name="connsiteX38" fmla="*/ 161071 w 429523"/>
              <a:gd name="connsiteY38" fmla="*/ 61361 h 398846"/>
              <a:gd name="connsiteX39" fmla="*/ 214762 w 429523"/>
              <a:gd name="connsiteY39" fmla="*/ 107381 h 398846"/>
              <a:gd name="connsiteX40" fmla="*/ 193592 w 429523"/>
              <a:gd name="connsiteY40" fmla="*/ 150793 h 398846"/>
              <a:gd name="connsiteX41" fmla="*/ 193315 w 429523"/>
              <a:gd name="connsiteY41" fmla="*/ 151108 h 398846"/>
              <a:gd name="connsiteX42" fmla="*/ 176412 w 429523"/>
              <a:gd name="connsiteY42" fmla="*/ 184082 h 398846"/>
              <a:gd name="connsiteX43" fmla="*/ 161071 w 429523"/>
              <a:gd name="connsiteY43" fmla="*/ 199422 h 398846"/>
              <a:gd name="connsiteX44" fmla="*/ 145731 w 429523"/>
              <a:gd name="connsiteY44" fmla="*/ 184082 h 398846"/>
              <a:gd name="connsiteX45" fmla="*/ 180247 w 429523"/>
              <a:gd name="connsiteY45" fmla="*/ 241607 h 398846"/>
              <a:gd name="connsiteX46" fmla="*/ 161071 w 429523"/>
              <a:gd name="connsiteY46" fmla="*/ 260782 h 398846"/>
              <a:gd name="connsiteX47" fmla="*/ 141896 w 429523"/>
              <a:gd name="connsiteY47" fmla="*/ 241607 h 398846"/>
              <a:gd name="connsiteX48" fmla="*/ 161071 w 429523"/>
              <a:gd name="connsiteY48" fmla="*/ 222432 h 398846"/>
              <a:gd name="connsiteX49" fmla="*/ 180247 w 429523"/>
              <a:gd name="connsiteY49" fmla="*/ 241607 h 3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523" h="398846">
                <a:moveTo>
                  <a:pt x="161073" y="0"/>
                </a:moveTo>
                <a:cubicBezTo>
                  <a:pt x="72115" y="0"/>
                  <a:pt x="1" y="72114"/>
                  <a:pt x="1" y="161071"/>
                </a:cubicBezTo>
                <a:cubicBezTo>
                  <a:pt x="1" y="180997"/>
                  <a:pt x="3625" y="200097"/>
                  <a:pt x="10255" y="217735"/>
                </a:cubicBezTo>
                <a:cubicBezTo>
                  <a:pt x="12216" y="222953"/>
                  <a:pt x="14440" y="228043"/>
                  <a:pt x="16912" y="232987"/>
                </a:cubicBezTo>
                <a:lnTo>
                  <a:pt x="808" y="293085"/>
                </a:lnTo>
                <a:cubicBezTo>
                  <a:pt x="-3776" y="310196"/>
                  <a:pt x="11881" y="325852"/>
                  <a:pt x="28990" y="321268"/>
                </a:cubicBezTo>
                <a:lnTo>
                  <a:pt x="89044" y="305176"/>
                </a:lnTo>
                <a:cubicBezTo>
                  <a:pt x="110733" y="316036"/>
                  <a:pt x="135209" y="322143"/>
                  <a:pt x="161073" y="322143"/>
                </a:cubicBezTo>
                <a:cubicBezTo>
                  <a:pt x="250029" y="322143"/>
                  <a:pt x="322144" y="250029"/>
                  <a:pt x="322144" y="161071"/>
                </a:cubicBezTo>
                <a:cubicBezTo>
                  <a:pt x="322144" y="72114"/>
                  <a:pt x="250029" y="0"/>
                  <a:pt x="161073" y="0"/>
                </a:cubicBezTo>
                <a:close/>
                <a:moveTo>
                  <a:pt x="191060" y="342724"/>
                </a:moveTo>
                <a:cubicBezTo>
                  <a:pt x="181300" y="344324"/>
                  <a:pt x="171283" y="345156"/>
                  <a:pt x="161071" y="345156"/>
                </a:cubicBezTo>
                <a:cubicBezTo>
                  <a:pt x="156672" y="345156"/>
                  <a:pt x="152308" y="345001"/>
                  <a:pt x="147986" y="344697"/>
                </a:cubicBezTo>
                <a:cubicBezTo>
                  <a:pt x="177491" y="377916"/>
                  <a:pt x="220527" y="398846"/>
                  <a:pt x="268452" y="398846"/>
                </a:cubicBezTo>
                <a:cubicBezTo>
                  <a:pt x="294316" y="398846"/>
                  <a:pt x="318791" y="392739"/>
                  <a:pt x="340480" y="381879"/>
                </a:cubicBezTo>
                <a:lnTo>
                  <a:pt x="400534" y="397970"/>
                </a:lnTo>
                <a:cubicBezTo>
                  <a:pt x="417643" y="402556"/>
                  <a:pt x="433300" y="386899"/>
                  <a:pt x="428715" y="369789"/>
                </a:cubicBezTo>
                <a:lnTo>
                  <a:pt x="412613" y="309691"/>
                </a:lnTo>
                <a:cubicBezTo>
                  <a:pt x="415084" y="304745"/>
                  <a:pt x="417308" y="299656"/>
                  <a:pt x="419269" y="294438"/>
                </a:cubicBezTo>
                <a:cubicBezTo>
                  <a:pt x="425899" y="276800"/>
                  <a:pt x="429524" y="257699"/>
                  <a:pt x="429524" y="237775"/>
                </a:cubicBezTo>
                <a:cubicBezTo>
                  <a:pt x="429524" y="170829"/>
                  <a:pt x="388682" y="113423"/>
                  <a:pt x="330557" y="89112"/>
                </a:cubicBezTo>
                <a:cubicBezTo>
                  <a:pt x="336124" y="102208"/>
                  <a:pt x="340218" y="116082"/>
                  <a:pt x="342629" y="130525"/>
                </a:cubicBezTo>
                <a:cubicBezTo>
                  <a:pt x="376597" y="154062"/>
                  <a:pt x="398843" y="193321"/>
                  <a:pt x="398843" y="237775"/>
                </a:cubicBezTo>
                <a:cubicBezTo>
                  <a:pt x="398843" y="260537"/>
                  <a:pt x="393023" y="281895"/>
                  <a:pt x="382802" y="300487"/>
                </a:cubicBezTo>
                <a:cubicBezTo>
                  <a:pt x="380895" y="303955"/>
                  <a:pt x="380403" y="308025"/>
                  <a:pt x="381428" y="311848"/>
                </a:cubicBezTo>
                <a:lnTo>
                  <a:pt x="395642" y="364897"/>
                </a:lnTo>
                <a:lnTo>
                  <a:pt x="342629" y="350692"/>
                </a:lnTo>
                <a:cubicBezTo>
                  <a:pt x="338802" y="349667"/>
                  <a:pt x="334728" y="350163"/>
                  <a:pt x="331258" y="352073"/>
                </a:cubicBezTo>
                <a:cubicBezTo>
                  <a:pt x="312644" y="362326"/>
                  <a:pt x="291252" y="368166"/>
                  <a:pt x="268452" y="368166"/>
                </a:cubicBezTo>
                <a:cubicBezTo>
                  <a:pt x="239475" y="368166"/>
                  <a:pt x="212706" y="358714"/>
                  <a:pt x="191060" y="342724"/>
                </a:cubicBezTo>
                <a:close/>
                <a:moveTo>
                  <a:pt x="145731" y="184082"/>
                </a:moveTo>
                <a:cubicBezTo>
                  <a:pt x="145731" y="158689"/>
                  <a:pt x="159295" y="143243"/>
                  <a:pt x="170289" y="130724"/>
                </a:cubicBezTo>
                <a:lnTo>
                  <a:pt x="170582" y="130391"/>
                </a:lnTo>
                <a:cubicBezTo>
                  <a:pt x="179173" y="120573"/>
                  <a:pt x="184082" y="114744"/>
                  <a:pt x="184082" y="107381"/>
                </a:cubicBezTo>
                <a:cubicBezTo>
                  <a:pt x="183928" y="102932"/>
                  <a:pt x="181320" y="92041"/>
                  <a:pt x="161071" y="92041"/>
                </a:cubicBezTo>
                <a:cubicBezTo>
                  <a:pt x="139135" y="92041"/>
                  <a:pt x="138061" y="104773"/>
                  <a:pt x="138061" y="107381"/>
                </a:cubicBezTo>
                <a:cubicBezTo>
                  <a:pt x="138061" y="115818"/>
                  <a:pt x="131158" y="122721"/>
                  <a:pt x="122721" y="122721"/>
                </a:cubicBezTo>
                <a:cubicBezTo>
                  <a:pt x="114284" y="122721"/>
                  <a:pt x="107381" y="115818"/>
                  <a:pt x="107381" y="107381"/>
                </a:cubicBezTo>
                <a:cubicBezTo>
                  <a:pt x="107381" y="88819"/>
                  <a:pt x="121647" y="61361"/>
                  <a:pt x="161071" y="61361"/>
                </a:cubicBezTo>
                <a:cubicBezTo>
                  <a:pt x="200495" y="61361"/>
                  <a:pt x="214762" y="88819"/>
                  <a:pt x="214762" y="107381"/>
                </a:cubicBezTo>
                <a:cubicBezTo>
                  <a:pt x="214762" y="125942"/>
                  <a:pt x="203564" y="139442"/>
                  <a:pt x="193592" y="150793"/>
                </a:cubicBezTo>
                <a:lnTo>
                  <a:pt x="193315" y="151108"/>
                </a:lnTo>
                <a:cubicBezTo>
                  <a:pt x="184229" y="161404"/>
                  <a:pt x="176412" y="170263"/>
                  <a:pt x="176412" y="184082"/>
                </a:cubicBezTo>
                <a:cubicBezTo>
                  <a:pt x="176412" y="192519"/>
                  <a:pt x="169508" y="199422"/>
                  <a:pt x="161071" y="199422"/>
                </a:cubicBezTo>
                <a:cubicBezTo>
                  <a:pt x="152634" y="199422"/>
                  <a:pt x="145731" y="192519"/>
                  <a:pt x="145731" y="184082"/>
                </a:cubicBezTo>
                <a:close/>
                <a:moveTo>
                  <a:pt x="180247" y="241607"/>
                </a:moveTo>
                <a:cubicBezTo>
                  <a:pt x="180247" y="252198"/>
                  <a:pt x="171662" y="260782"/>
                  <a:pt x="161071" y="260782"/>
                </a:cubicBezTo>
                <a:cubicBezTo>
                  <a:pt x="150481" y="260782"/>
                  <a:pt x="141896" y="252198"/>
                  <a:pt x="141896" y="241607"/>
                </a:cubicBezTo>
                <a:cubicBezTo>
                  <a:pt x="141896" y="231016"/>
                  <a:pt x="150481" y="222432"/>
                  <a:pt x="161071" y="222432"/>
                </a:cubicBezTo>
                <a:cubicBezTo>
                  <a:pt x="171662" y="222432"/>
                  <a:pt x="180247" y="231016"/>
                  <a:pt x="180247" y="241607"/>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nvGrpSpPr>
          <p:cNvPr id="82" name="Group 81">
            <a:extLst>
              <a:ext uri="{FF2B5EF4-FFF2-40B4-BE49-F238E27FC236}">
                <a16:creationId xmlns:a16="http://schemas.microsoft.com/office/drawing/2014/main" id="{C08F8719-0E8F-5A25-53A7-E123988EDAF8}"/>
              </a:ext>
            </a:extLst>
          </p:cNvPr>
          <p:cNvGrpSpPr/>
          <p:nvPr/>
        </p:nvGrpSpPr>
        <p:grpSpPr>
          <a:xfrm flipH="1">
            <a:off x="8153569" y="1876779"/>
            <a:ext cx="415441" cy="182880"/>
            <a:chOff x="3637905" y="2458608"/>
            <a:chExt cx="415441" cy="182880"/>
          </a:xfrm>
          <a:noFill/>
        </p:grpSpPr>
        <p:sp>
          <p:nvSpPr>
            <p:cNvPr id="97" name="Arc 96">
              <a:extLst>
                <a:ext uri="{FF2B5EF4-FFF2-40B4-BE49-F238E27FC236}">
                  <a16:creationId xmlns:a16="http://schemas.microsoft.com/office/drawing/2014/main" id="{0EF1DC02-A514-53FA-76DA-A39703C9076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993324E2-90E3-D8E4-54C9-F66212930F57}"/>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0FD6ED91-7A62-B5B0-1519-944D60AF9AAB}"/>
              </a:ext>
            </a:extLst>
          </p:cNvPr>
          <p:cNvCxnSpPr>
            <a:cxnSpLocks/>
          </p:cNvCxnSpPr>
          <p:nvPr/>
        </p:nvCxnSpPr>
        <p:spPr>
          <a:xfrm>
            <a:off x="8153569" y="1968219"/>
            <a:ext cx="0" cy="1691641"/>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2BE7964-992F-369A-163F-0EADFA1AA8A7}"/>
              </a:ext>
            </a:extLst>
          </p:cNvPr>
          <p:cNvGrpSpPr/>
          <p:nvPr/>
        </p:nvGrpSpPr>
        <p:grpSpPr>
          <a:xfrm flipH="1">
            <a:off x="8153569" y="2640070"/>
            <a:ext cx="415441" cy="182880"/>
            <a:chOff x="3637905" y="2458608"/>
            <a:chExt cx="415441" cy="182880"/>
          </a:xfrm>
          <a:noFill/>
        </p:grpSpPr>
        <p:sp>
          <p:nvSpPr>
            <p:cNvPr id="95" name="Arc 94">
              <a:extLst>
                <a:ext uri="{FF2B5EF4-FFF2-40B4-BE49-F238E27FC236}">
                  <a16:creationId xmlns:a16="http://schemas.microsoft.com/office/drawing/2014/main" id="{43340E62-1966-2082-6EA1-604B8EA75EE7}"/>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1392CB87-CDC7-2E6A-5856-547C884956C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1D7421AD-6544-AA3D-1132-1F5B22253A33}"/>
              </a:ext>
            </a:extLst>
          </p:cNvPr>
          <p:cNvCxnSpPr>
            <a:cxnSpLocks/>
          </p:cNvCxnSpPr>
          <p:nvPr/>
        </p:nvCxnSpPr>
        <p:spPr>
          <a:xfrm>
            <a:off x="6293632" y="3751299"/>
            <a:ext cx="1768496" cy="0"/>
          </a:xfrm>
          <a:prstGeom prst="line">
            <a:avLst/>
          </a:prstGeom>
          <a:ln w="19050" cap="rnd">
            <a:gradFill flip="none" rotWithShape="1">
              <a:gsLst>
                <a:gs pos="0">
                  <a:srgbClr val="FFFFFF">
                    <a:alpha val="0"/>
                  </a:srgbClr>
                </a:gs>
                <a:gs pos="40000">
                  <a:srgbClr val="FFFFFF"/>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5E5E9E70-E0BC-6B39-43DA-B8F5A13E5F13}"/>
              </a:ext>
            </a:extLst>
          </p:cNvPr>
          <p:cNvSpPr/>
          <p:nvPr/>
        </p:nvSpPr>
        <p:spPr>
          <a:xfrm rot="10800000" flipH="1">
            <a:off x="7970689" y="3568420"/>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DEC4C131-B648-A536-DA6E-2EB3B297CE8A}"/>
              </a:ext>
            </a:extLst>
          </p:cNvPr>
          <p:cNvCxnSpPr>
            <a:cxnSpLocks/>
          </p:cNvCxnSpPr>
          <p:nvPr/>
        </p:nvCxnSpPr>
        <p:spPr>
          <a:xfrm>
            <a:off x="8153569" y="3834822"/>
            <a:ext cx="0" cy="1768920"/>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0D3A67F8-4F5D-6355-58D6-7657F1A3A81A}"/>
              </a:ext>
            </a:extLst>
          </p:cNvPr>
          <p:cNvSpPr/>
          <p:nvPr/>
        </p:nvSpPr>
        <p:spPr>
          <a:xfrm rot="10800000" flipH="1" flipV="1">
            <a:off x="7970689" y="3751299"/>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F8D168C9-E7D7-6072-1BF6-A12B68DB7F4C}"/>
              </a:ext>
            </a:extLst>
          </p:cNvPr>
          <p:cNvGrpSpPr/>
          <p:nvPr/>
        </p:nvGrpSpPr>
        <p:grpSpPr>
          <a:xfrm flipH="1" flipV="1">
            <a:off x="8153569" y="3989864"/>
            <a:ext cx="415441" cy="182880"/>
            <a:chOff x="3637905" y="2458608"/>
            <a:chExt cx="415441" cy="182880"/>
          </a:xfrm>
          <a:noFill/>
        </p:grpSpPr>
        <p:sp>
          <p:nvSpPr>
            <p:cNvPr id="100" name="Arc 99">
              <a:extLst>
                <a:ext uri="{FF2B5EF4-FFF2-40B4-BE49-F238E27FC236}">
                  <a16:creationId xmlns:a16="http://schemas.microsoft.com/office/drawing/2014/main" id="{394FEF2B-D13C-9699-9810-153181C01B1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80ABCE8C-BFE0-8E90-021D-1A881DBCD2A1}"/>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6824F90-CEE3-D384-8E7C-BC3561443A73}"/>
              </a:ext>
            </a:extLst>
          </p:cNvPr>
          <p:cNvGrpSpPr/>
          <p:nvPr/>
        </p:nvGrpSpPr>
        <p:grpSpPr>
          <a:xfrm flipH="1">
            <a:off x="8153569" y="3403361"/>
            <a:ext cx="415441" cy="182880"/>
            <a:chOff x="3637905" y="2458608"/>
            <a:chExt cx="415441" cy="182880"/>
          </a:xfrm>
          <a:noFill/>
        </p:grpSpPr>
        <p:sp>
          <p:nvSpPr>
            <p:cNvPr id="110" name="Arc 109">
              <a:extLst>
                <a:ext uri="{FF2B5EF4-FFF2-40B4-BE49-F238E27FC236}">
                  <a16:creationId xmlns:a16="http://schemas.microsoft.com/office/drawing/2014/main" id="{9255956D-8E53-9F7E-E28E-B108A8B3BF30}"/>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E7FAB418-40A5-1E33-D769-A3919EFC8D5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CADE7EF-90CF-AE1A-7498-0C074C418948}"/>
              </a:ext>
            </a:extLst>
          </p:cNvPr>
          <p:cNvGrpSpPr/>
          <p:nvPr/>
        </p:nvGrpSpPr>
        <p:grpSpPr>
          <a:xfrm flipH="1" flipV="1">
            <a:off x="8153569" y="4750237"/>
            <a:ext cx="415441" cy="182880"/>
            <a:chOff x="3637905" y="2458608"/>
            <a:chExt cx="415441" cy="182880"/>
          </a:xfrm>
          <a:noFill/>
        </p:grpSpPr>
        <p:sp>
          <p:nvSpPr>
            <p:cNvPr id="113" name="Arc 112">
              <a:extLst>
                <a:ext uri="{FF2B5EF4-FFF2-40B4-BE49-F238E27FC236}">
                  <a16:creationId xmlns:a16="http://schemas.microsoft.com/office/drawing/2014/main" id="{AA851688-2CCA-F503-B29F-932C1EDAA04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6A2215F4-1B89-F13E-A70E-457004CF0E49}"/>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3DB8BD0-FE85-950B-CAF2-1B8902E3A6E5}"/>
              </a:ext>
            </a:extLst>
          </p:cNvPr>
          <p:cNvGrpSpPr/>
          <p:nvPr/>
        </p:nvGrpSpPr>
        <p:grpSpPr>
          <a:xfrm flipH="1" flipV="1">
            <a:off x="8153569" y="5510610"/>
            <a:ext cx="415441" cy="182880"/>
            <a:chOff x="3637905" y="2458608"/>
            <a:chExt cx="415441" cy="182880"/>
          </a:xfrm>
          <a:noFill/>
        </p:grpSpPr>
        <p:sp>
          <p:nvSpPr>
            <p:cNvPr id="116" name="Arc 115">
              <a:extLst>
                <a:ext uri="{FF2B5EF4-FFF2-40B4-BE49-F238E27FC236}">
                  <a16:creationId xmlns:a16="http://schemas.microsoft.com/office/drawing/2014/main" id="{040BE8C9-C839-E8C5-10FF-345E2265523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AF6A6ADF-D587-BE64-B2CF-E7C477176C26}"/>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sp>
        <p:nvSpPr>
          <p:cNvPr id="53" name="Rectangle: Rounded Corners 86">
            <a:extLst>
              <a:ext uri="{FF2B5EF4-FFF2-40B4-BE49-F238E27FC236}">
                <a16:creationId xmlns:a16="http://schemas.microsoft.com/office/drawing/2014/main" id="{992F6206-0F67-3659-71F7-C33390736488}"/>
              </a:ext>
            </a:extLst>
          </p:cNvPr>
          <p:cNvSpPr/>
          <p:nvPr/>
        </p:nvSpPr>
        <p:spPr>
          <a:xfrm>
            <a:off x="6606256" y="3568420"/>
            <a:ext cx="1258204"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Adaptation</a:t>
            </a:r>
          </a:p>
        </p:txBody>
      </p:sp>
    </p:spTree>
    <p:extLst>
      <p:ext uri="{BB962C8B-B14F-4D97-AF65-F5344CB8AC3E}">
        <p14:creationId xmlns:p14="http://schemas.microsoft.com/office/powerpoint/2010/main" val="4264044110"/>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295</TotalTime>
  <Words>4212</Words>
  <Application>Microsoft Office PowerPoint</Application>
  <PresentationFormat>Widescreen</PresentationFormat>
  <Paragraphs>501</Paragraphs>
  <Slides>36</Slides>
  <Notes>35</Notes>
  <HiddenSlides>0</HiddenSlides>
  <MMClips>0</MMClips>
  <ScaleCrop>false</ScaleCrop>
  <HeadingPairs>
    <vt:vector size="6" baseType="variant">
      <vt:variant>
        <vt:lpstr>Fonts Used</vt:lpstr>
      </vt:variant>
      <vt:variant>
        <vt:i4>21</vt:i4>
      </vt:variant>
      <vt:variant>
        <vt:lpstr>Theme</vt:lpstr>
      </vt:variant>
      <vt:variant>
        <vt:i4>4</vt:i4>
      </vt:variant>
      <vt:variant>
        <vt:lpstr>Slide Titles</vt:lpstr>
      </vt:variant>
      <vt:variant>
        <vt:i4>36</vt:i4>
      </vt:variant>
    </vt:vector>
  </HeadingPairs>
  <TitlesOfParts>
    <vt:vector size="61" baseType="lpstr">
      <vt:lpstr>.PingFang TC Regular</vt:lpstr>
      <vt:lpstr>-apple-system</vt:lpstr>
      <vt:lpstr>Aptos</vt:lpstr>
      <vt:lpstr>Arial</vt:lpstr>
      <vt:lpstr>Arial Nova</vt:lpstr>
      <vt:lpstr>Calibri</vt:lpstr>
      <vt:lpstr>Calibri Light</vt:lpstr>
      <vt:lpstr>Camphor</vt:lpstr>
      <vt:lpstr>Consolas</vt:lpstr>
      <vt:lpstr>HKGothicNo2</vt:lpstr>
      <vt:lpstr>Lufga</vt:lpstr>
      <vt:lpstr>Maven Pro</vt:lpstr>
      <vt:lpstr>Roboto Mono</vt:lpstr>
      <vt:lpstr>Segoe UI</vt:lpstr>
      <vt:lpstr>Segoe UI Light</vt:lpstr>
      <vt:lpstr>Segoe UI Semibold</vt:lpstr>
      <vt:lpstr>Segoe UI Semilight</vt:lpstr>
      <vt:lpstr>Söhne</vt:lpstr>
      <vt:lpstr>source-serif-pro</vt:lpstr>
      <vt:lpstr>vendetta</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 model development High cost and slow deployment—each service is trained disjointly</vt:lpstr>
      <vt:lpstr>Foundation models</vt:lpstr>
      <vt:lpstr>Foundation models</vt:lpstr>
      <vt:lpstr>Foundation models</vt:lpstr>
      <vt:lpstr>PowerPoint Presentation</vt:lpstr>
      <vt:lpstr>How language models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OpenAI Service</vt:lpstr>
      <vt:lpstr>Zero-shot prompting</vt:lpstr>
      <vt:lpstr>Few-shot prompting</vt:lpstr>
      <vt:lpstr>Context window Tokens are shared between  all prompts and completions</vt:lpstr>
      <vt:lpstr>PowerPoint Presentation</vt:lpstr>
      <vt:lpstr>PowerPoint Presentation</vt:lpstr>
      <vt:lpstr>System prompt vs user prompt</vt:lpstr>
      <vt:lpstr>Responsible AI in Prompt Engineering</vt:lpstr>
      <vt:lpstr>Azure OpenAI Function Calling</vt:lpstr>
      <vt:lpstr>The knowledge gap</vt:lpstr>
      <vt:lpstr>Doesn't know my data</vt:lpstr>
      <vt:lpstr>Do I need Fine-tuning?</vt:lpstr>
      <vt:lpstr>Adding knowledge to the prompt</vt:lpstr>
      <vt:lpstr>LLM takeaways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Jorge Fernandez Sanchez</cp:lastModifiedBy>
  <cp:revision>6</cp:revision>
  <dcterms:created xsi:type="dcterms:W3CDTF">2023-09-25T13:57:04Z</dcterms:created>
  <dcterms:modified xsi:type="dcterms:W3CDTF">2025-02-15T14:14:39Z</dcterms:modified>
</cp:coreProperties>
</file>